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351" r:id="rId5"/>
    <p:sldId id="374" r:id="rId6"/>
    <p:sldId id="448" r:id="rId7"/>
    <p:sldId id="373" r:id="rId8"/>
    <p:sldId id="381" r:id="rId9"/>
    <p:sldId id="264" r:id="rId10"/>
    <p:sldId id="262" r:id="rId11"/>
    <p:sldId id="265" r:id="rId12"/>
    <p:sldId id="432" r:id="rId13"/>
    <p:sldId id="429" r:id="rId14"/>
    <p:sldId id="383" r:id="rId15"/>
    <p:sldId id="452" r:id="rId16"/>
    <p:sldId id="380" r:id="rId17"/>
    <p:sldId id="461" r:id="rId18"/>
    <p:sldId id="462" r:id="rId19"/>
    <p:sldId id="276" r:id="rId20"/>
    <p:sldId id="257" r:id="rId21"/>
    <p:sldId id="271" r:id="rId22"/>
    <p:sldId id="261" r:id="rId23"/>
    <p:sldId id="275" r:id="rId24"/>
    <p:sldId id="467" r:id="rId25"/>
    <p:sldId id="286" r:id="rId26"/>
    <p:sldId id="431" r:id="rId27"/>
    <p:sldId id="476" r:id="rId28"/>
    <p:sldId id="484" r:id="rId29"/>
    <p:sldId id="434" r:id="rId30"/>
    <p:sldId id="441" r:id="rId31"/>
    <p:sldId id="496" r:id="rId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ijn Weijermars" initials="SW" lastIdx="2" clrIdx="0">
    <p:extLst>
      <p:ext uri="{19B8F6BF-5375-455C-9EA6-DF929625EA0E}">
        <p15:presenceInfo xmlns:p15="http://schemas.microsoft.com/office/powerpoint/2012/main" userId="S::s.weijermars@helicon.nl::e364d0b9-009e-4116-b78a-a86aed516e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288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2933e1d2-70ff-47b3-ad61-d61e32fda646" providerId="ADAL" clId="{0F82F018-7651-4757-9C5A-A747756B1DC5}"/>
    <pc:docChg chg="custSel modSld">
      <pc:chgData name="Stijn Weijermars" userId="2933e1d2-70ff-47b3-ad61-d61e32fda646" providerId="ADAL" clId="{0F82F018-7651-4757-9C5A-A747756B1DC5}" dt="2023-06-20T07:54:10.521" v="8" actId="5793"/>
      <pc:docMkLst>
        <pc:docMk/>
      </pc:docMkLst>
      <pc:sldChg chg="modSp mod">
        <pc:chgData name="Stijn Weijermars" userId="2933e1d2-70ff-47b3-ad61-d61e32fda646" providerId="ADAL" clId="{0F82F018-7651-4757-9C5A-A747756B1DC5}" dt="2023-06-20T07:51:49.229" v="3" actId="20577"/>
        <pc:sldMkLst>
          <pc:docMk/>
          <pc:sldMk cId="3958177516" sldId="351"/>
        </pc:sldMkLst>
        <pc:spChg chg="mod">
          <ac:chgData name="Stijn Weijermars" userId="2933e1d2-70ff-47b3-ad61-d61e32fda646" providerId="ADAL" clId="{0F82F018-7651-4757-9C5A-A747756B1DC5}" dt="2023-06-20T07:51:49.229" v="3" actId="20577"/>
          <ac:spMkLst>
            <pc:docMk/>
            <pc:sldMk cId="3958177516" sldId="351"/>
            <ac:spMk id="4" creationId="{00000000-0000-0000-0000-000000000000}"/>
          </ac:spMkLst>
        </pc:spChg>
      </pc:sldChg>
      <pc:sldChg chg="modSp mod">
        <pc:chgData name="Stijn Weijermars" userId="2933e1d2-70ff-47b3-ad61-d61e32fda646" providerId="ADAL" clId="{0F82F018-7651-4757-9C5A-A747756B1DC5}" dt="2023-06-20T07:54:10.521" v="8" actId="5793"/>
        <pc:sldMkLst>
          <pc:docMk/>
          <pc:sldMk cId="3881842975" sldId="381"/>
        </pc:sldMkLst>
        <pc:spChg chg="mod">
          <ac:chgData name="Stijn Weijermars" userId="2933e1d2-70ff-47b3-ad61-d61e32fda646" providerId="ADAL" clId="{0F82F018-7651-4757-9C5A-A747756B1DC5}" dt="2023-06-20T07:54:10.521" v="8" actId="5793"/>
          <ac:spMkLst>
            <pc:docMk/>
            <pc:sldMk cId="3881842975" sldId="381"/>
            <ac:spMk id="3" creationId="{42D42524-2955-4D95-9DB5-E9EABEF92C3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38A91-6115-4DF3-8EBC-74B9BD11DE6D}" type="datetimeFigureOut">
              <a:rPr lang="nl-NL" smtClean="0"/>
              <a:t>20-6-2023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FC048-6C5F-406A-88B4-6160A10CED69}" type="slidenum">
              <a:rPr lang="nl-NL" smtClean="0"/>
              <a:t>‹nr.›</a:t>
            </a:fld>
            <a:endParaRPr lang="nl-NL"/>
          </a:p>
        </p:txBody>
      </p:sp>
    </p:spTree>
    <p:extLst>
      <p:ext uri="{BB962C8B-B14F-4D97-AF65-F5344CB8AC3E}">
        <p14:creationId xmlns:p14="http://schemas.microsoft.com/office/powerpoint/2010/main" val="911843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odemplus.nl/onderwerpen/bodem-ondergrond/bodemenergi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Verdampen kost energie </a:t>
            </a:r>
          </a:p>
          <a:p>
            <a:r>
              <a:rPr lang="nl-NL"/>
              <a:t>Condensatie levert energie op</a:t>
            </a:r>
          </a:p>
          <a:p>
            <a:r>
              <a:rPr lang="nl-NL"/>
              <a:t>Waarom regent het bij ons zo veel?</a:t>
            </a:r>
          </a:p>
          <a:p>
            <a:r>
              <a:rPr lang="nl-NL"/>
              <a:t>Waarom nemen de </a:t>
            </a:r>
          </a:p>
          <a:p>
            <a:endParaRPr lang="nl-NL"/>
          </a:p>
        </p:txBody>
      </p:sp>
      <p:sp>
        <p:nvSpPr>
          <p:cNvPr id="4" name="Tijdelijke aanduiding voor dianummer 3"/>
          <p:cNvSpPr>
            <a:spLocks noGrp="1"/>
          </p:cNvSpPr>
          <p:nvPr>
            <p:ph type="sldNum" sz="quarter" idx="5"/>
          </p:nvPr>
        </p:nvSpPr>
        <p:spPr/>
        <p:txBody>
          <a:bodyPr/>
          <a:lstStyle/>
          <a:p>
            <a:fld id="{F102695F-5B3A-47BA-B12C-FC5CB915C964}" type="slidenum">
              <a:rPr lang="nl-NL" smtClean="0"/>
              <a:t>4</a:t>
            </a:fld>
            <a:endParaRPr lang="nl-NL"/>
          </a:p>
        </p:txBody>
      </p:sp>
    </p:spTree>
    <p:extLst>
      <p:ext uri="{BB962C8B-B14F-4D97-AF65-F5344CB8AC3E}">
        <p14:creationId xmlns:p14="http://schemas.microsoft.com/office/powerpoint/2010/main" val="3906428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Een paar feiten:</a:t>
            </a:r>
          </a:p>
          <a:p>
            <a:r>
              <a:rPr lang="nl-NL"/>
              <a:t>Nederland heeft een oppervlakte van 41.543 km2 = 41.543.000.000,00 m2.</a:t>
            </a:r>
          </a:p>
          <a:p>
            <a:endParaRPr lang="nl-NL"/>
          </a:p>
          <a:p>
            <a:r>
              <a:rPr lang="nl-NL"/>
              <a:t>Eén millimeter regen komt overeen met één liter water op een oppervlakte van één vierkante meter.</a:t>
            </a:r>
          </a:p>
          <a:p>
            <a:endParaRPr lang="nl-NL"/>
          </a:p>
          <a:p>
            <a:r>
              <a:rPr lang="nl-NL"/>
              <a:t>Gemiddeld valt er in Nederland 800 mm regen per jaar. Dus 800 liter .</a:t>
            </a:r>
          </a:p>
          <a:p>
            <a:endParaRPr lang="nl-NL"/>
          </a:p>
          <a:p>
            <a:r>
              <a:rPr lang="nl-NL"/>
              <a:t>41.543.000.000,00 m2 x 800 l. = 33.243.400.000.000 liter regen per jaar.</a:t>
            </a:r>
          </a:p>
          <a:p>
            <a:endParaRPr lang="nl-NL"/>
          </a:p>
          <a:p>
            <a:r>
              <a:rPr lang="nl-NL"/>
              <a:t>Maar je zou met het aantal regendruppels komen!</a:t>
            </a:r>
          </a:p>
          <a:p>
            <a:r>
              <a:rPr lang="nl-NL"/>
              <a:t>Dat weet ik, gewoon een kwestie van eenvoudig terugrekenen.</a:t>
            </a:r>
          </a:p>
          <a:p>
            <a:endParaRPr lang="nl-NL"/>
          </a:p>
          <a:p>
            <a:r>
              <a:rPr lang="nl-NL"/>
              <a:t>33.243.400.000.000 liter =</a:t>
            </a:r>
          </a:p>
          <a:p>
            <a:endParaRPr lang="nl-NL"/>
          </a:p>
          <a:p>
            <a:r>
              <a:rPr lang="nl-NL"/>
              <a:t>33.243.400.000.000.000 ml.</a:t>
            </a:r>
          </a:p>
          <a:p>
            <a:endParaRPr lang="nl-NL"/>
          </a:p>
          <a:p>
            <a:r>
              <a:rPr lang="nl-NL"/>
              <a:t>En dat dan maal die 20 = 664.868.000.000.000.000 regendruppels.</a:t>
            </a:r>
          </a:p>
          <a:p>
            <a:endParaRPr lang="nl-NL"/>
          </a:p>
          <a:p>
            <a:r>
              <a:rPr lang="nl-NL"/>
              <a:t>Maar hoeveel regendruppels zouden er nodig zijn om heel Nederland te bedekken?</a:t>
            </a:r>
          </a:p>
          <a:p>
            <a:r>
              <a:rPr lang="nl-NL"/>
              <a:t>Er in dit geval even van uitgaan dat een regendruppel dan een soort van een vast lichaam heeft.</a:t>
            </a:r>
          </a:p>
          <a:p>
            <a:endParaRPr lang="nl-NL"/>
          </a:p>
          <a:p>
            <a:r>
              <a:rPr lang="nl-NL"/>
              <a:t>Nederland heeft een oppervlakte van 41.543.000.000,00 m2</a:t>
            </a:r>
          </a:p>
          <a:p>
            <a:endParaRPr lang="nl-NL"/>
          </a:p>
          <a:p>
            <a:r>
              <a:rPr lang="nl-NL"/>
              <a:t>Twintig regendruppels is dus niet alleen 1 ml, maar ook 1 cm3 en dat is vergelijkbaar met een klein suikerklontje. 1 x 1 x 1 cm = 1cm3 en in cm2 is dat 1 vierkante cm.</a:t>
            </a:r>
          </a:p>
          <a:p>
            <a:endParaRPr lang="nl-NL"/>
          </a:p>
          <a:p>
            <a:r>
              <a:rPr lang="nl-NL"/>
              <a:t>Nederland is 415.430.000.000.000,00 cm2. Oftewel zoveel normale regendruppels zijn er totaal nodig om heel Nederland te bedekken. En per jaar vallen er gemiddeld in Nederland 664.868.000.000.000.000 regendruppels. En als dus al die druppels netjes naast elkaar en daarna dus keurig op elkaar zouden stapelen, en dat gedurende een heel jaar (en dan moeten mensen het natuurlijk niet gaan verpesten) ... dan zou er precies een jaar later een laag van 16 cm aan opgestapelde regendruppels Nederland bedekken.</a:t>
            </a:r>
          </a:p>
        </p:txBody>
      </p:sp>
      <p:sp>
        <p:nvSpPr>
          <p:cNvPr id="4" name="Tijdelijke aanduiding voor dianummer 3"/>
          <p:cNvSpPr>
            <a:spLocks noGrp="1"/>
          </p:cNvSpPr>
          <p:nvPr>
            <p:ph type="sldNum" sz="quarter" idx="5"/>
          </p:nvPr>
        </p:nvSpPr>
        <p:spPr/>
        <p:txBody>
          <a:bodyPr/>
          <a:lstStyle/>
          <a:p>
            <a:fld id="{F102695F-5B3A-47BA-B12C-FC5CB915C964}" type="slidenum">
              <a:rPr lang="nl-NL" smtClean="0"/>
              <a:t>5</a:t>
            </a:fld>
            <a:endParaRPr lang="nl-NL"/>
          </a:p>
        </p:txBody>
      </p:sp>
    </p:spTree>
    <p:extLst>
      <p:ext uri="{BB962C8B-B14F-4D97-AF65-F5344CB8AC3E}">
        <p14:creationId xmlns:p14="http://schemas.microsoft.com/office/powerpoint/2010/main" val="2719388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a:solidFill>
                  <a:schemeClr val="tx1"/>
                </a:solidFill>
                <a:effectLst/>
                <a:latin typeface="+mn-lt"/>
                <a:ea typeface="+mn-ea"/>
                <a:cs typeface="+mn-cs"/>
              </a:rPr>
              <a:t>Bij CO2-opslag wordt vaak gedacht aan opslag ondergronds of onder de zeebodem. Het opslaan van koolstof in boerenland biedt echter ook veel mogelijkheden. In het project Carbon </a:t>
            </a:r>
            <a:r>
              <a:rPr lang="nl-NL" sz="1200" b="1" i="0" kern="1200" err="1">
                <a:solidFill>
                  <a:schemeClr val="tx1"/>
                </a:solidFill>
                <a:effectLst/>
                <a:latin typeface="+mn-lt"/>
                <a:ea typeface="+mn-ea"/>
                <a:cs typeface="+mn-cs"/>
              </a:rPr>
              <a:t>Farming</a:t>
            </a:r>
            <a:r>
              <a:rPr lang="nl-NL" sz="1200" b="1" i="0" kern="1200">
                <a:solidFill>
                  <a:schemeClr val="tx1"/>
                </a:solidFill>
                <a:effectLst/>
                <a:latin typeface="+mn-lt"/>
                <a:ea typeface="+mn-ea"/>
                <a:cs typeface="+mn-cs"/>
              </a:rPr>
              <a:t> gaat Land- en tuinbouworganisatie ZLTO met zes partners werken aan de benutting van dit potentieel. </a:t>
            </a:r>
            <a:endParaRPr lang="nl-NL" sz="1200" b="0" i="0" kern="1200">
              <a:solidFill>
                <a:schemeClr val="tx1"/>
              </a:solidFill>
              <a:effectLst/>
              <a:latin typeface="+mn-lt"/>
              <a:ea typeface="+mn-ea"/>
              <a:cs typeface="+mn-cs"/>
            </a:endParaRPr>
          </a:p>
          <a:p>
            <a:r>
              <a:rPr lang="nl-NL" sz="1200" b="0" i="0" kern="1200" cap="all">
                <a:solidFill>
                  <a:schemeClr val="tx1"/>
                </a:solidFill>
                <a:effectLst/>
                <a:latin typeface="+mn-lt"/>
                <a:ea typeface="+mn-ea"/>
                <a:cs typeface="+mn-cs"/>
              </a:rPr>
              <a:t>24-09-2018 17:00 | DOOR: MARTIJN VAN DER DONK</a:t>
            </a:r>
          </a:p>
          <a:p>
            <a:r>
              <a:rPr lang="nl-NL" sz="1200" b="0" i="0" kern="1200">
                <a:solidFill>
                  <a:schemeClr val="tx1"/>
                </a:solidFill>
                <a:effectLst/>
                <a:latin typeface="+mn-lt"/>
                <a:ea typeface="+mn-ea"/>
                <a:cs typeface="+mn-cs"/>
              </a:rPr>
              <a:t>Het project Carbon </a:t>
            </a:r>
            <a:r>
              <a:rPr lang="nl-NL" sz="1200" b="0" i="0" kern="1200" err="1">
                <a:solidFill>
                  <a:schemeClr val="tx1"/>
                </a:solidFill>
                <a:effectLst/>
                <a:latin typeface="+mn-lt"/>
                <a:ea typeface="+mn-ea"/>
                <a:cs typeface="+mn-cs"/>
              </a:rPr>
              <a:t>Farming</a:t>
            </a:r>
            <a:r>
              <a:rPr lang="nl-NL" sz="1200" b="0" i="0" kern="1200">
                <a:solidFill>
                  <a:schemeClr val="tx1"/>
                </a:solidFill>
                <a:effectLst/>
                <a:latin typeface="+mn-lt"/>
                <a:ea typeface="+mn-ea"/>
                <a:cs typeface="+mn-cs"/>
              </a:rPr>
              <a:t> heeft als doel om de voedselketen te vergroenen door het opslaan van koolstof in landbouwbodems te stimuleren. Gedurende 3 jaar gaan 7 partners uit Nederland, België, Duitsland en Noorwegen met dit thema aan de slag (ZLTO, </a:t>
            </a:r>
            <a:r>
              <a:rPr lang="nl-NL" sz="1200" b="0" i="0" kern="1200" err="1">
                <a:solidFill>
                  <a:schemeClr val="tx1"/>
                </a:solidFill>
                <a:effectLst/>
                <a:latin typeface="+mn-lt"/>
                <a:ea typeface="+mn-ea"/>
                <a:cs typeface="+mn-cs"/>
              </a:rPr>
              <a:t>Bionext</a:t>
            </a:r>
            <a:r>
              <a:rPr lang="nl-NL" sz="1200" b="0" i="0" kern="1200">
                <a:solidFill>
                  <a:schemeClr val="tx1"/>
                </a:solidFill>
                <a:effectLst/>
                <a:latin typeface="+mn-lt"/>
                <a:ea typeface="+mn-ea"/>
                <a:cs typeface="+mn-cs"/>
              </a:rPr>
              <a:t>, Innovatiesteunpunt, </a:t>
            </a:r>
            <a:r>
              <a:rPr lang="nl-NL" sz="1200" b="0" i="0" kern="1200" err="1">
                <a:solidFill>
                  <a:schemeClr val="tx1"/>
                </a:solidFill>
                <a:effectLst/>
                <a:latin typeface="+mn-lt"/>
                <a:ea typeface="+mn-ea"/>
                <a:cs typeface="+mn-cs"/>
              </a:rPr>
              <a:t>Inagro</a:t>
            </a:r>
            <a:r>
              <a:rPr lang="nl-NL" sz="1200" b="0" i="0" kern="1200">
                <a:solidFill>
                  <a:schemeClr val="tx1"/>
                </a:solidFill>
                <a:effectLst/>
                <a:latin typeface="+mn-lt"/>
                <a:ea typeface="+mn-ea"/>
                <a:cs typeface="+mn-cs"/>
              </a:rPr>
              <a:t>, </a:t>
            </a:r>
            <a:r>
              <a:rPr lang="nl-NL" sz="1200" b="0" i="0" kern="1200" err="1">
                <a:solidFill>
                  <a:schemeClr val="tx1"/>
                </a:solidFill>
                <a:effectLst/>
                <a:latin typeface="+mn-lt"/>
                <a:ea typeface="+mn-ea"/>
                <a:cs typeface="+mn-cs"/>
              </a:rPr>
              <a:t>Thünen</a:t>
            </a:r>
            <a:r>
              <a:rPr lang="nl-NL" sz="1200" b="0" i="0" kern="1200">
                <a:solidFill>
                  <a:schemeClr val="tx1"/>
                </a:solidFill>
                <a:effectLst/>
                <a:latin typeface="+mn-lt"/>
                <a:ea typeface="+mn-ea"/>
                <a:cs typeface="+mn-cs"/>
              </a:rPr>
              <a:t> </a:t>
            </a:r>
            <a:r>
              <a:rPr lang="nl-NL" sz="1200" b="0" i="0" kern="1200" err="1">
                <a:solidFill>
                  <a:schemeClr val="tx1"/>
                </a:solidFill>
                <a:effectLst/>
                <a:latin typeface="+mn-lt"/>
                <a:ea typeface="+mn-ea"/>
                <a:cs typeface="+mn-cs"/>
              </a:rPr>
              <a:t>Institut</a:t>
            </a:r>
            <a:r>
              <a:rPr lang="nl-NL" sz="1200" b="0" i="0" kern="1200">
                <a:solidFill>
                  <a:schemeClr val="tx1"/>
                </a:solidFill>
                <a:effectLst/>
                <a:latin typeface="+mn-lt"/>
                <a:ea typeface="+mn-ea"/>
                <a:cs typeface="+mn-cs"/>
              </a:rPr>
              <a:t>, 3N </a:t>
            </a:r>
            <a:r>
              <a:rPr lang="nl-NL" sz="1200" b="0" i="0" kern="1200" err="1">
                <a:solidFill>
                  <a:schemeClr val="tx1"/>
                </a:solidFill>
                <a:effectLst/>
                <a:latin typeface="+mn-lt"/>
                <a:ea typeface="+mn-ea"/>
                <a:cs typeface="+mn-cs"/>
              </a:rPr>
              <a:t>Kompetenzzentrum</a:t>
            </a:r>
            <a:r>
              <a:rPr lang="nl-NL" sz="1200" b="0" i="0" kern="1200">
                <a:solidFill>
                  <a:schemeClr val="tx1"/>
                </a:solidFill>
                <a:effectLst/>
                <a:latin typeface="+mn-lt"/>
                <a:ea typeface="+mn-ea"/>
                <a:cs typeface="+mn-cs"/>
              </a:rPr>
              <a:t> en NLRØ).</a:t>
            </a:r>
          </a:p>
          <a:p>
            <a:r>
              <a:rPr lang="nl-NL" sz="1200" b="1" i="0" kern="1200">
                <a:solidFill>
                  <a:schemeClr val="tx1"/>
                </a:solidFill>
                <a:effectLst/>
                <a:latin typeface="+mn-lt"/>
                <a:ea typeface="+mn-ea"/>
                <a:cs typeface="+mn-cs"/>
              </a:rPr>
              <a:t>Gezondere bodem</a:t>
            </a:r>
          </a:p>
          <a:p>
            <a:r>
              <a:rPr lang="nl-NL" sz="1200" b="0" i="0" kern="1200">
                <a:solidFill>
                  <a:schemeClr val="tx1"/>
                </a:solidFill>
                <a:effectLst/>
                <a:latin typeface="+mn-lt"/>
                <a:ea typeface="+mn-ea"/>
                <a:cs typeface="+mn-cs"/>
              </a:rPr>
              <a:t>Het vastleggen van koolstof in de bodem biedt veel voordelen, zoals een vruchtbaardere en gezondere bodem van goede kwaliteit doordat voedingstoffen en water beter worden vastgehouden. Daarnaast wordt koolstof uit CO2 opgeslagen dat anders terecht komt in de atmosfeer: de veroorzaker van de temperatuurstijging op aarde.</a:t>
            </a:r>
          </a:p>
          <a:p>
            <a:r>
              <a:rPr lang="nl-NL" sz="1200" b="0" i="0" kern="1200">
                <a:solidFill>
                  <a:schemeClr val="tx1"/>
                </a:solidFill>
                <a:effectLst/>
                <a:latin typeface="+mn-lt"/>
                <a:ea typeface="+mn-ea"/>
                <a:cs typeface="+mn-cs"/>
              </a:rPr>
              <a:t>Binnen dit project worden businessmodellen voor koolstofvastlegging ontwikkeld, getest en gevalideerd voor ketenpartners en partijen buiten de keten om hun CO2-uitstoot te compenseren. Daarnaast resulteert het project in een verhoogde bewustwording binnen de gehele keten over de potentie van koolstofvastlegging in landbouwbodems. Door de agrariër en andere betrokkenen (consumenten, producenten, retailers en beleidsmakers) te laten zien op welke manier je koolstof op kan slaan in de bodem, en welke economische en ecologische voorbeelden dit biedt, is het waarschijnlijker dat deze technieken op grotere schaal worden toegepast.</a:t>
            </a:r>
          </a:p>
          <a:p>
            <a:endParaRPr lang="nl-NL"/>
          </a:p>
        </p:txBody>
      </p:sp>
      <p:sp>
        <p:nvSpPr>
          <p:cNvPr id="4" name="Tijdelijke aanduiding voor dianummer 3"/>
          <p:cNvSpPr>
            <a:spLocks noGrp="1"/>
          </p:cNvSpPr>
          <p:nvPr>
            <p:ph type="sldNum" sz="quarter" idx="10"/>
          </p:nvPr>
        </p:nvSpPr>
        <p:spPr/>
        <p:txBody>
          <a:bodyPr/>
          <a:lstStyle/>
          <a:p>
            <a:fld id="{F102695F-5B3A-47BA-B12C-FC5CB915C964}" type="slidenum">
              <a:rPr lang="nl-NL" smtClean="0"/>
              <a:t>11</a:t>
            </a:fld>
            <a:endParaRPr lang="nl-NL"/>
          </a:p>
        </p:txBody>
      </p:sp>
    </p:spTree>
    <p:extLst>
      <p:ext uri="{BB962C8B-B14F-4D97-AF65-F5344CB8AC3E}">
        <p14:creationId xmlns:p14="http://schemas.microsoft.com/office/powerpoint/2010/main" val="4264298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effectLst/>
              </a:rPr>
              <a:t>Opgave</a:t>
            </a:r>
          </a:p>
          <a:p>
            <a:r>
              <a:rPr lang="nl-NL">
                <a:effectLst/>
              </a:rPr>
              <a:t>Voorbeeld van relatie met water</a:t>
            </a:r>
          </a:p>
          <a:p>
            <a:r>
              <a:rPr lang="nl-NL">
                <a:effectLst/>
              </a:rPr>
              <a:t>Landbouw en voedsel</a:t>
            </a:r>
          </a:p>
          <a:p>
            <a:r>
              <a:rPr lang="nl-NL">
                <a:effectLst/>
              </a:rPr>
              <a:t>Zonder water geen landbouw en voedsel.</a:t>
            </a:r>
          </a:p>
          <a:p>
            <a:r>
              <a:rPr lang="nl-NL">
                <a:effectLst/>
              </a:rPr>
              <a:t>Landelijk gebied</a:t>
            </a:r>
          </a:p>
          <a:p>
            <a:r>
              <a:rPr lang="nl-NL">
                <a:effectLst/>
              </a:rPr>
              <a:t>Het karakter van het landelijk gebied wordt in grote delen van Nederland bepaald door de aanwezigheid van oppervlaktewater. Daarnaast liggen veel waterwingebieden in het landelijk gebied.</a:t>
            </a:r>
          </a:p>
          <a:p>
            <a:r>
              <a:rPr lang="nl-NL">
                <a:effectLst/>
              </a:rPr>
              <a:t>Klimaat</a:t>
            </a:r>
          </a:p>
          <a:p>
            <a:r>
              <a:rPr lang="nl-NL">
                <a:effectLst/>
              </a:rPr>
              <a:t>Als gevolg van de klimaatverandering veranderen de neerslagintensiteit en de neerslagfrequentie.</a:t>
            </a:r>
          </a:p>
          <a:p>
            <a:r>
              <a:rPr lang="nl-NL">
                <a:effectLst/>
              </a:rPr>
              <a:t>Energie</a:t>
            </a:r>
          </a:p>
          <a:p>
            <a:r>
              <a:rPr lang="nl-NL">
                <a:effectLst/>
              </a:rPr>
              <a:t>Water kan gebruikt worden om energie in op te slaan, dit is onder andere het geval bij </a:t>
            </a:r>
            <a:r>
              <a:rPr lang="nl-NL" sz="1200" u="sng" kern="1200">
                <a:solidFill>
                  <a:schemeClr val="tx1"/>
                </a:solidFill>
                <a:effectLst/>
                <a:latin typeface="+mn-lt"/>
                <a:ea typeface="+mn-ea"/>
                <a:cs typeface="+mn-cs"/>
                <a:hlinkClick r:id="rId3"/>
              </a:rPr>
              <a:t>warmte-koude-opslag in de bodem</a:t>
            </a:r>
            <a:r>
              <a:rPr lang="nl-NL">
                <a:effectLst/>
              </a:rPr>
              <a:t>.</a:t>
            </a:r>
          </a:p>
          <a:p>
            <a:r>
              <a:rPr lang="nl-NL">
                <a:effectLst/>
              </a:rPr>
              <a:t>Grondstoffen</a:t>
            </a:r>
          </a:p>
          <a:p>
            <a:r>
              <a:rPr lang="nl-NL">
                <a:effectLst/>
              </a:rPr>
              <a:t>Water is een grondstof.</a:t>
            </a:r>
          </a:p>
          <a:p>
            <a:r>
              <a:rPr lang="nl-NL">
                <a:effectLst/>
              </a:rPr>
              <a:t>Stad</a:t>
            </a:r>
          </a:p>
          <a:p>
            <a:r>
              <a:rPr lang="nl-NL">
                <a:effectLst/>
              </a:rPr>
              <a:t>Water in de stad maakt de stad leefbaar, maar te veel (hemel)water in de stad wordt als probleem ervaren.</a:t>
            </a:r>
          </a:p>
          <a:p>
            <a:r>
              <a:rPr lang="nl-NL">
                <a:effectLst/>
              </a:rPr>
              <a:t>Bodemkwaliteitszorg</a:t>
            </a:r>
          </a:p>
          <a:p>
            <a:r>
              <a:rPr lang="nl-NL">
                <a:effectLst/>
              </a:rPr>
              <a:t>(Grond)water maakt onderdeel uit van de bodem en daarmee het natuurlijk systeem. Zorg voor de bodemkwaliteit betekent dus ook zorg voor de kwaliteit van het (grond)water.</a:t>
            </a:r>
          </a:p>
          <a:p>
            <a:endParaRPr lang="nl-NL"/>
          </a:p>
        </p:txBody>
      </p:sp>
      <p:sp>
        <p:nvSpPr>
          <p:cNvPr id="4" name="Tijdelijke aanduiding voor dianummer 3"/>
          <p:cNvSpPr>
            <a:spLocks noGrp="1"/>
          </p:cNvSpPr>
          <p:nvPr>
            <p:ph type="sldNum" sz="quarter" idx="10"/>
          </p:nvPr>
        </p:nvSpPr>
        <p:spPr/>
        <p:txBody>
          <a:bodyPr/>
          <a:lstStyle/>
          <a:p>
            <a:fld id="{F102695F-5B3A-47BA-B12C-FC5CB915C964}" type="slidenum">
              <a:rPr lang="nl-NL" smtClean="0"/>
              <a:t>12</a:t>
            </a:fld>
            <a:endParaRPr lang="nl-NL"/>
          </a:p>
        </p:txBody>
      </p:sp>
    </p:spTree>
    <p:extLst>
      <p:ext uri="{BB962C8B-B14F-4D97-AF65-F5344CB8AC3E}">
        <p14:creationId xmlns:p14="http://schemas.microsoft.com/office/powerpoint/2010/main" val="992893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20-6-2023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15559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20-6-2023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3851543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20-6-2023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1186783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20-6-2023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580516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20-6-2023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894631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20-6-2023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1612107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20-6-2023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36121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20-6-2023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79366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0E414-6019-496D-9C03-7346D73D45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CF72AC6-87D3-4024-A89A-935B6DF6658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C3221C-ECBD-4A7E-8BC3-F415344A97DB}"/>
              </a:ext>
            </a:extLst>
          </p:cNvPr>
          <p:cNvSpPr>
            <a:spLocks noGrp="1"/>
          </p:cNvSpPr>
          <p:nvPr>
            <p:ph type="dt" sz="half" idx="10"/>
          </p:nvPr>
        </p:nvSpPr>
        <p:spPr/>
        <p:txBody>
          <a:bodyPr/>
          <a:lstStyle/>
          <a:p>
            <a:fld id="{4BF215A5-A422-4B3D-A4BB-81B6160C1D24}" type="datetimeFigureOut">
              <a:rPr lang="nl-NL" smtClean="0"/>
              <a:t>20-6-2023</a:t>
            </a:fld>
            <a:endParaRPr lang="nl-NL"/>
          </a:p>
        </p:txBody>
      </p:sp>
      <p:sp>
        <p:nvSpPr>
          <p:cNvPr id="5" name="Tijdelijke aanduiding voor voettekst 4">
            <a:extLst>
              <a:ext uri="{FF2B5EF4-FFF2-40B4-BE49-F238E27FC236}">
                <a16:creationId xmlns:a16="http://schemas.microsoft.com/office/drawing/2014/main" id="{7631E5D1-2422-4204-8B37-5CFF9E1235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0E7F4F0-5D53-4514-B332-8E983332B840}"/>
              </a:ext>
            </a:extLst>
          </p:cNvPr>
          <p:cNvSpPr>
            <a:spLocks noGrp="1"/>
          </p:cNvSpPr>
          <p:nvPr>
            <p:ph type="sldNum" sz="quarter" idx="12"/>
          </p:nvPr>
        </p:nvSpPr>
        <p:spPr/>
        <p:txBody>
          <a:bodyPr/>
          <a:lstStyle/>
          <a:p>
            <a:fld id="{5B2BCB22-C4C0-4FA3-91A8-CAF3E9437858}" type="slidenum">
              <a:rPr lang="nl-NL" smtClean="0"/>
              <a:t>‹nr.›</a:t>
            </a:fld>
            <a:endParaRPr lang="nl-NL"/>
          </a:p>
        </p:txBody>
      </p:sp>
    </p:spTree>
    <p:extLst>
      <p:ext uri="{BB962C8B-B14F-4D97-AF65-F5344CB8AC3E}">
        <p14:creationId xmlns:p14="http://schemas.microsoft.com/office/powerpoint/2010/main" val="171022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20-6-2023</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515401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20-6-2023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189064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0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20-6-2023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1187578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3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20-6-2023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3211419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4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20-6-2023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929754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20-6-2023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793288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0" r:id="rId6"/>
    <p:sldLayoutId id="2147483675" r:id="rId7"/>
    <p:sldLayoutId id="2147483678" r:id="rId8"/>
    <p:sldLayoutId id="2147483679" r:id="rId9"/>
    <p:sldLayoutId id="2147483683" r:id="rId10"/>
    <p:sldLayoutId id="2147483684" r:id="rId11"/>
    <p:sldLayoutId id="2147483685" r:id="rId12"/>
    <p:sldLayoutId id="2147483686" r:id="rId13"/>
    <p:sldLayoutId id="214748368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bodemplus.nl/onderwerpen/bodem-ondergrond/grondwater/grondwater-ro/"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753848" y="1543050"/>
            <a:ext cx="8534400" cy="4722530"/>
          </a:xfrm>
        </p:spPr>
        <p:txBody>
          <a:bodyPr vert="horz" lIns="91440" tIns="45720" rIns="91440" bIns="45720" rtlCol="0" anchor="t">
            <a:normAutofit/>
          </a:bodyPr>
          <a:lstStyle/>
          <a:p>
            <a:r>
              <a:rPr lang="nl-NL" sz="4000">
                <a:solidFill>
                  <a:schemeClr val="tx1"/>
                </a:solidFill>
              </a:rPr>
              <a:t>Inrichting van een gebied</a:t>
            </a:r>
          </a:p>
          <a:p>
            <a:endParaRPr lang="nl-NL" sz="2800">
              <a:solidFill>
                <a:schemeClr val="tx1"/>
              </a:solidFill>
              <a:cs typeface="Calibri"/>
            </a:endParaRPr>
          </a:p>
          <a:p>
            <a:endParaRPr lang="nl-NL" sz="4000">
              <a:solidFill>
                <a:schemeClr val="tx1"/>
              </a:solidFill>
            </a:endParaRPr>
          </a:p>
          <a:p>
            <a:endParaRPr lang="nl-NL" sz="4000">
              <a:solidFill>
                <a:schemeClr val="tx1"/>
              </a:solidFill>
            </a:endParaRPr>
          </a:p>
        </p:txBody>
      </p:sp>
      <p:sp>
        <p:nvSpPr>
          <p:cNvPr id="2" name="Titel 1"/>
          <p:cNvSpPr>
            <a:spLocks noGrp="1"/>
          </p:cNvSpPr>
          <p:nvPr>
            <p:ph type="ctrTitle"/>
          </p:nvPr>
        </p:nvSpPr>
        <p:spPr>
          <a:xfrm>
            <a:off x="-300660" y="809447"/>
            <a:ext cx="1424066" cy="5838029"/>
          </a:xfrm>
        </p:spPr>
        <p:txBody>
          <a:bodyPr vert="vert270">
            <a:normAutofit/>
          </a:bodyPr>
          <a:lstStyle/>
          <a:p>
            <a:r>
              <a:rPr lang="nl-NL" sz="4800"/>
              <a:t>Water en energie</a:t>
            </a:r>
          </a:p>
        </p:txBody>
      </p:sp>
      <p:sp>
        <p:nvSpPr>
          <p:cNvPr id="4" name="Ondertitel 2"/>
          <p:cNvSpPr txBox="1">
            <a:spLocks/>
          </p:cNvSpPr>
          <p:nvPr/>
        </p:nvSpPr>
        <p:spPr>
          <a:xfrm>
            <a:off x="3936650" y="5865090"/>
            <a:ext cx="3668333" cy="1289119"/>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l-NL" sz="2400" dirty="0">
                <a:solidFill>
                  <a:schemeClr val="tx1"/>
                </a:solidFill>
                <a:latin typeface="Arial"/>
                <a:cs typeface="Arial"/>
              </a:rPr>
              <a:t>20-06-2023</a:t>
            </a:r>
            <a:endParaRPr lang="nl-NL" dirty="0">
              <a:solidFill>
                <a:schemeClr val="tx1"/>
              </a:solidFill>
            </a:endParaRPr>
          </a:p>
          <a:p>
            <a:r>
              <a:rPr lang="nl-NL" sz="2400" dirty="0">
                <a:solidFill>
                  <a:schemeClr val="tx1"/>
                </a:solidFill>
                <a:latin typeface="Arial"/>
                <a:cs typeface="Arial"/>
              </a:rPr>
              <a:t>Jaar 1 Periode 4, Les 7</a:t>
            </a:r>
            <a:endParaRPr lang="nl-NL" sz="2400" dirty="0">
              <a:solidFill>
                <a:schemeClr val="tx1"/>
              </a:solidFill>
            </a:endParaRPr>
          </a:p>
        </p:txBody>
      </p:sp>
      <p:pic>
        <p:nvPicPr>
          <p:cNvPr id="1026" name="Picture 2" descr="herhaling - Robic">
            <a:extLst>
              <a:ext uri="{FF2B5EF4-FFF2-40B4-BE49-F238E27FC236}">
                <a16:creationId xmlns:a16="http://schemas.microsoft.com/office/drawing/2014/main" id="{B392B38C-526A-47E6-2982-CF0D7D2BF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2988" y="2346473"/>
            <a:ext cx="4162008" cy="3118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177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a:t>Water doorlaatbaarheid</a:t>
            </a:r>
            <a:endParaRPr lang="nl-NL" sz="3600">
              <a:cs typeface="Calibri Light"/>
            </a:endParaRPr>
          </a:p>
        </p:txBody>
      </p:sp>
      <p:pic>
        <p:nvPicPr>
          <p:cNvPr id="12290" name="Picture 2" descr="(2 tot 63Âµ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3594" y="1412391"/>
            <a:ext cx="4867597" cy="4756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394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Carbon-</a:t>
            </a:r>
            <a:r>
              <a:rPr lang="nl-NL" err="1"/>
              <a:t>farming</a:t>
            </a:r>
            <a:endParaRPr lang="nl-NL"/>
          </a:p>
        </p:txBody>
      </p:sp>
      <p:sp>
        <p:nvSpPr>
          <p:cNvPr id="5" name="Tijdelijke aanduiding voor inhoud 4"/>
          <p:cNvSpPr>
            <a:spLocks noGrp="1"/>
          </p:cNvSpPr>
          <p:nvPr>
            <p:ph idx="1"/>
          </p:nvPr>
        </p:nvSpPr>
        <p:spPr/>
        <p:txBody>
          <a:bodyPr vert="horz" lIns="91440" tIns="45720" rIns="91440" bIns="45720" rtlCol="0" anchor="t">
            <a:normAutofit/>
          </a:bodyPr>
          <a:lstStyle/>
          <a:p>
            <a:r>
              <a:rPr lang="nl-NL"/>
              <a:t>CO</a:t>
            </a:r>
            <a:r>
              <a:rPr lang="nl-NL" sz="1800"/>
              <a:t>2</a:t>
            </a:r>
            <a:r>
              <a:rPr lang="nl-NL"/>
              <a:t> opslag in de bodem</a:t>
            </a:r>
          </a:p>
          <a:p>
            <a:r>
              <a:rPr lang="nl-NL"/>
              <a:t>Betere bodemgesteldheid gezondere bodem</a:t>
            </a:r>
            <a:endParaRPr lang="nl-NL">
              <a:cs typeface="Calibri"/>
            </a:endParaRPr>
          </a:p>
          <a:p>
            <a:r>
              <a:rPr lang="nl-NL"/>
              <a:t>Betere waterhuishouding en retentie</a:t>
            </a:r>
            <a:endParaRPr lang="nl-NL">
              <a:cs typeface="Calibri"/>
            </a:endParaRPr>
          </a:p>
          <a:p>
            <a:endParaRPr lang="nl-NL"/>
          </a:p>
        </p:txBody>
      </p:sp>
    </p:spTree>
    <p:extLst>
      <p:ext uri="{BB962C8B-B14F-4D97-AF65-F5344CB8AC3E}">
        <p14:creationId xmlns:p14="http://schemas.microsoft.com/office/powerpoint/2010/main" val="4233540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Opgaven voor water in relatie tot bodem </a:t>
            </a:r>
          </a:p>
        </p:txBody>
      </p:sp>
      <p:sp>
        <p:nvSpPr>
          <p:cNvPr id="3" name="Tijdelijke aanduiding voor inhoud 2"/>
          <p:cNvSpPr>
            <a:spLocks noGrp="1"/>
          </p:cNvSpPr>
          <p:nvPr>
            <p:ph idx="1"/>
          </p:nvPr>
        </p:nvSpPr>
        <p:spPr/>
        <p:txBody>
          <a:bodyPr>
            <a:normAutofit/>
          </a:bodyPr>
          <a:lstStyle/>
          <a:p>
            <a:r>
              <a:rPr lang="nl-NL"/>
              <a:t>Het veiligstellen van voldoende en kwalitatief goed oppervlakte- en </a:t>
            </a:r>
            <a:r>
              <a:rPr lang="nl-NL" u="sng">
                <a:hlinkClick r:id="rId3"/>
              </a:rPr>
              <a:t>grondwater</a:t>
            </a:r>
            <a:r>
              <a:rPr lang="nl-NL"/>
              <a:t> (gebruik van water als grondstof).</a:t>
            </a:r>
          </a:p>
          <a:p>
            <a:r>
              <a:rPr lang="nl-NL"/>
              <a:t>Het beschermen van het land, het landgebruik tegen </a:t>
            </a:r>
            <a:r>
              <a:rPr lang="nl-NL" err="1"/>
              <a:t>wateronder</a:t>
            </a:r>
            <a:r>
              <a:rPr lang="nl-NL"/>
              <a:t>- en overlast (inpassing van water in het landgebruik).</a:t>
            </a:r>
          </a:p>
          <a:p>
            <a:r>
              <a:rPr lang="nl-NL"/>
              <a:t>Het beheren en beheersen van de effecten van water(gebruik) op het natuurlijk systeem zoals bodemdaling en verzilting, enz.</a:t>
            </a:r>
          </a:p>
          <a:p>
            <a:endParaRPr lang="nl-NL"/>
          </a:p>
          <a:p>
            <a:endParaRPr lang="nl-NL"/>
          </a:p>
        </p:txBody>
      </p:sp>
    </p:spTree>
    <p:extLst>
      <p:ext uri="{BB962C8B-B14F-4D97-AF65-F5344CB8AC3E}">
        <p14:creationId xmlns:p14="http://schemas.microsoft.com/office/powerpoint/2010/main" val="2538811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nvPr>
        </p:nvGraphicFramePr>
        <p:xfrm>
          <a:off x="3268717" y="0"/>
          <a:ext cx="8923284" cy="6858001"/>
        </p:xfrm>
        <a:graphic>
          <a:graphicData uri="http://schemas.openxmlformats.org/drawingml/2006/table">
            <a:tbl>
              <a:tblPr firstRow="1" bandRow="1">
                <a:tableStyleId>{5C22544A-7EE6-4342-B048-85BDC9FD1C3A}</a:tableStyleId>
              </a:tblPr>
              <a:tblGrid>
                <a:gridCol w="4461642">
                  <a:extLst>
                    <a:ext uri="{9D8B030D-6E8A-4147-A177-3AD203B41FA5}">
                      <a16:colId xmlns:a16="http://schemas.microsoft.com/office/drawing/2014/main" val="3459942958"/>
                    </a:ext>
                  </a:extLst>
                </a:gridCol>
                <a:gridCol w="4461642">
                  <a:extLst>
                    <a:ext uri="{9D8B030D-6E8A-4147-A177-3AD203B41FA5}">
                      <a16:colId xmlns:a16="http://schemas.microsoft.com/office/drawing/2014/main" val="4249501132"/>
                    </a:ext>
                  </a:extLst>
                </a:gridCol>
              </a:tblGrid>
              <a:tr h="375007">
                <a:tc>
                  <a:txBody>
                    <a:bodyPr/>
                    <a:lstStyle/>
                    <a:p>
                      <a:r>
                        <a:rPr lang="nl-NL"/>
                        <a:t>Opgave</a:t>
                      </a:r>
                    </a:p>
                  </a:txBody>
                  <a:tcPr/>
                </a:tc>
                <a:tc>
                  <a:txBody>
                    <a:bodyPr/>
                    <a:lstStyle/>
                    <a:p>
                      <a:r>
                        <a:rPr lang="nl-NL"/>
                        <a:t>Voorbeeld relatie met water</a:t>
                      </a:r>
                    </a:p>
                  </a:txBody>
                  <a:tcPr/>
                </a:tc>
                <a:extLst>
                  <a:ext uri="{0D108BD9-81ED-4DB2-BD59-A6C34878D82A}">
                    <a16:rowId xmlns:a16="http://schemas.microsoft.com/office/drawing/2014/main" val="3478431404"/>
                  </a:ext>
                </a:extLst>
              </a:tr>
              <a:tr h="375007">
                <a:tc>
                  <a:txBody>
                    <a:bodyPr/>
                    <a:lstStyle/>
                    <a:p>
                      <a:r>
                        <a:rPr lang="nl-NL"/>
                        <a:t>Landbouw en voedsel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Zonder water geen landbouw en voedsel.</a:t>
                      </a:r>
                    </a:p>
                  </a:txBody>
                  <a:tcPr/>
                </a:tc>
                <a:extLst>
                  <a:ext uri="{0D108BD9-81ED-4DB2-BD59-A6C34878D82A}">
                    <a16:rowId xmlns:a16="http://schemas.microsoft.com/office/drawing/2014/main" val="2155939026"/>
                  </a:ext>
                </a:extLst>
              </a:tr>
              <a:tr h="1479479">
                <a:tc>
                  <a:txBody>
                    <a:bodyPr/>
                    <a:lstStyle/>
                    <a:p>
                      <a:r>
                        <a:rPr lang="nl-NL"/>
                        <a:t>Landelijk gebied</a:t>
                      </a:r>
                    </a:p>
                    <a:p>
                      <a:endParaRPr lang="nl-NL"/>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Het karakter van het landelijk gebied wordt in grote delen van Nederland bepaald door de aanwezigheid van oppervlaktewater. Daarnaast liggen veel waterwingebieden in het landelijk gebied.</a:t>
                      </a:r>
                    </a:p>
                  </a:txBody>
                  <a:tcPr/>
                </a:tc>
                <a:extLst>
                  <a:ext uri="{0D108BD9-81ED-4DB2-BD59-A6C34878D82A}">
                    <a16:rowId xmlns:a16="http://schemas.microsoft.com/office/drawing/2014/main" val="2245323241"/>
                  </a:ext>
                </a:extLst>
              </a:tr>
              <a:tr h="924674">
                <a:tc>
                  <a:txBody>
                    <a:bodyPr/>
                    <a:lstStyle/>
                    <a:p>
                      <a:r>
                        <a:rPr lang="nl-NL"/>
                        <a:t>Klimaat</a:t>
                      </a:r>
                    </a:p>
                  </a:txBody>
                  <a:tcPr/>
                </a:tc>
                <a:tc>
                  <a:txBody>
                    <a:bodyPr/>
                    <a:lstStyle/>
                    <a:p>
                      <a:r>
                        <a:rPr lang="nl-NL"/>
                        <a:t>Als gevolg van de klimaatverandering veranderen de neerslagintensiteit en de neerslagfrequentie.</a:t>
                      </a:r>
                    </a:p>
                  </a:txBody>
                  <a:tcPr/>
                </a:tc>
                <a:extLst>
                  <a:ext uri="{0D108BD9-81ED-4DB2-BD59-A6C34878D82A}">
                    <a16:rowId xmlns:a16="http://schemas.microsoft.com/office/drawing/2014/main" val="1990491774"/>
                  </a:ext>
                </a:extLst>
              </a:tr>
              <a:tr h="924674">
                <a:tc>
                  <a:txBody>
                    <a:bodyPr/>
                    <a:lstStyle/>
                    <a:p>
                      <a:r>
                        <a:rPr lang="nl-NL"/>
                        <a:t>Energie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Water kan gebruikt worden om energie in op te slaan, dit is onder andere het geval bij warmte-koude-opslag in de bodem.</a:t>
                      </a:r>
                    </a:p>
                  </a:txBody>
                  <a:tcPr/>
                </a:tc>
                <a:extLst>
                  <a:ext uri="{0D108BD9-81ED-4DB2-BD59-A6C34878D82A}">
                    <a16:rowId xmlns:a16="http://schemas.microsoft.com/office/drawing/2014/main" val="2019749195"/>
                  </a:ext>
                </a:extLst>
              </a:tr>
              <a:tr h="375007">
                <a:tc>
                  <a:txBody>
                    <a:bodyPr/>
                    <a:lstStyle/>
                    <a:p>
                      <a:r>
                        <a:rPr lang="nl-NL"/>
                        <a:t>Grondstoffen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Water is een grondstof.</a:t>
                      </a:r>
                    </a:p>
                  </a:txBody>
                  <a:tcPr/>
                </a:tc>
                <a:extLst>
                  <a:ext uri="{0D108BD9-81ED-4DB2-BD59-A6C34878D82A}">
                    <a16:rowId xmlns:a16="http://schemas.microsoft.com/office/drawing/2014/main" val="2817154621"/>
                  </a:ext>
                </a:extLst>
              </a:tr>
              <a:tr h="924674">
                <a:tc>
                  <a:txBody>
                    <a:bodyPr/>
                    <a:lstStyle/>
                    <a:p>
                      <a:r>
                        <a:rPr lang="nl-NL"/>
                        <a:t>Stad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Water in de stad maakt de stad leefbaar, maar te veel (hemel)water in de stad wordt als probleem ervaren.</a:t>
                      </a:r>
                    </a:p>
                  </a:txBody>
                  <a:tcPr/>
                </a:tc>
                <a:extLst>
                  <a:ext uri="{0D108BD9-81ED-4DB2-BD59-A6C34878D82A}">
                    <a16:rowId xmlns:a16="http://schemas.microsoft.com/office/drawing/2014/main" val="618843580"/>
                  </a:ext>
                </a:extLst>
              </a:tr>
              <a:tr h="1479479">
                <a:tc>
                  <a:txBody>
                    <a:bodyPr/>
                    <a:lstStyle/>
                    <a:p>
                      <a:r>
                        <a:rPr lang="nl-NL"/>
                        <a:t>Bodemkwaliteitszorg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(Grond)water maakt onderdeel uit van de bodem en daarmee het natuurlijk systeem. Zorg voor de bodemkwaliteit betekent dus ook zorg voor de kwaliteit van het (grond)water.</a:t>
                      </a:r>
                    </a:p>
                  </a:txBody>
                  <a:tcPr/>
                </a:tc>
                <a:extLst>
                  <a:ext uri="{0D108BD9-81ED-4DB2-BD59-A6C34878D82A}">
                    <a16:rowId xmlns:a16="http://schemas.microsoft.com/office/drawing/2014/main" val="1654063280"/>
                  </a:ext>
                </a:extLst>
              </a:tr>
            </a:tbl>
          </a:graphicData>
        </a:graphic>
      </p:graphicFrame>
      <p:sp>
        <p:nvSpPr>
          <p:cNvPr id="5" name="Titel 1"/>
          <p:cNvSpPr>
            <a:spLocks noGrp="1"/>
          </p:cNvSpPr>
          <p:nvPr>
            <p:ph type="title"/>
          </p:nvPr>
        </p:nvSpPr>
        <p:spPr>
          <a:xfrm>
            <a:off x="386273" y="1072885"/>
            <a:ext cx="2958589" cy="648072"/>
          </a:xfrm>
        </p:spPr>
        <p:txBody>
          <a:bodyPr>
            <a:normAutofit fontScale="90000"/>
          </a:bodyPr>
          <a:lstStyle/>
          <a:p>
            <a:r>
              <a:rPr lang="nl-NL"/>
              <a:t>Relatie met andere opgave</a:t>
            </a:r>
          </a:p>
        </p:txBody>
      </p:sp>
    </p:spTree>
    <p:extLst>
      <p:ext uri="{BB962C8B-B14F-4D97-AF65-F5344CB8AC3E}">
        <p14:creationId xmlns:p14="http://schemas.microsoft.com/office/powerpoint/2010/main" val="1243092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313EC5FB-DB25-41AB-AAE2-B997DBADAB50}"/>
              </a:ext>
            </a:extLst>
          </p:cNvPr>
          <p:cNvPicPr>
            <a:picLocks noGrp="1" noChangeAspect="1"/>
          </p:cNvPicPr>
          <p:nvPr>
            <p:ph idx="1"/>
          </p:nvPr>
        </p:nvPicPr>
        <p:blipFill>
          <a:blip r:embed="rId2"/>
          <a:stretch>
            <a:fillRect/>
          </a:stretch>
        </p:blipFill>
        <p:spPr>
          <a:xfrm>
            <a:off x="942974" y="852714"/>
            <a:ext cx="8201025" cy="5563730"/>
          </a:xfrm>
        </p:spPr>
      </p:pic>
      <p:sp>
        <p:nvSpPr>
          <p:cNvPr id="2" name="Titel 1">
            <a:extLst>
              <a:ext uri="{FF2B5EF4-FFF2-40B4-BE49-F238E27FC236}">
                <a16:creationId xmlns:a16="http://schemas.microsoft.com/office/drawing/2014/main" id="{48565C8D-30DE-4EF0-BB34-9BED135DE8CA}"/>
              </a:ext>
            </a:extLst>
          </p:cNvPr>
          <p:cNvSpPr>
            <a:spLocks noGrp="1"/>
          </p:cNvSpPr>
          <p:nvPr>
            <p:ph type="title"/>
          </p:nvPr>
        </p:nvSpPr>
        <p:spPr/>
        <p:txBody>
          <a:bodyPr/>
          <a:lstStyle/>
          <a:p>
            <a:r>
              <a:rPr lang="nl-NL"/>
              <a:t>Hitte-eiland effect</a:t>
            </a:r>
          </a:p>
        </p:txBody>
      </p:sp>
    </p:spTree>
    <p:extLst>
      <p:ext uri="{BB962C8B-B14F-4D97-AF65-F5344CB8AC3E}">
        <p14:creationId xmlns:p14="http://schemas.microsoft.com/office/powerpoint/2010/main" val="66507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DA5BCB8E-232E-423B-89B2-5752887B0909}"/>
              </a:ext>
            </a:extLst>
          </p:cNvPr>
          <p:cNvPicPr>
            <a:picLocks noGrp="1" noChangeAspect="1"/>
          </p:cNvPicPr>
          <p:nvPr>
            <p:ph idx="1"/>
          </p:nvPr>
        </p:nvPicPr>
        <p:blipFill>
          <a:blip r:embed="rId2"/>
          <a:stretch>
            <a:fillRect/>
          </a:stretch>
        </p:blipFill>
        <p:spPr>
          <a:xfrm>
            <a:off x="5790440" y="2419350"/>
            <a:ext cx="5334760" cy="3365297"/>
          </a:xfrm>
        </p:spPr>
      </p:pic>
      <p:pic>
        <p:nvPicPr>
          <p:cNvPr id="7" name="Afbeelding 6">
            <a:extLst>
              <a:ext uri="{FF2B5EF4-FFF2-40B4-BE49-F238E27FC236}">
                <a16:creationId xmlns:a16="http://schemas.microsoft.com/office/drawing/2014/main" id="{1BCA9EC9-4C06-47B4-95C5-C86AEBE09D31}"/>
              </a:ext>
            </a:extLst>
          </p:cNvPr>
          <p:cNvPicPr>
            <a:picLocks noChangeAspect="1"/>
          </p:cNvPicPr>
          <p:nvPr/>
        </p:nvPicPr>
        <p:blipFill rotWithShape="1">
          <a:blip r:embed="rId3"/>
          <a:srcRect l="1425"/>
          <a:stretch/>
        </p:blipFill>
        <p:spPr>
          <a:xfrm>
            <a:off x="409575" y="879063"/>
            <a:ext cx="4995404" cy="3992489"/>
          </a:xfrm>
          <a:prstGeom prst="rect">
            <a:avLst/>
          </a:prstGeom>
        </p:spPr>
      </p:pic>
      <p:sp>
        <p:nvSpPr>
          <p:cNvPr id="8" name="Titel 1">
            <a:extLst>
              <a:ext uri="{FF2B5EF4-FFF2-40B4-BE49-F238E27FC236}">
                <a16:creationId xmlns:a16="http://schemas.microsoft.com/office/drawing/2014/main" id="{A4D1EB00-EFC6-4933-B1A0-C642C2219DDE}"/>
              </a:ext>
            </a:extLst>
          </p:cNvPr>
          <p:cNvSpPr>
            <a:spLocks noGrp="1"/>
          </p:cNvSpPr>
          <p:nvPr>
            <p:ph type="title"/>
          </p:nvPr>
        </p:nvSpPr>
        <p:spPr>
          <a:xfrm>
            <a:off x="1360157" y="230991"/>
            <a:ext cx="8860565" cy="648072"/>
          </a:xfrm>
        </p:spPr>
        <p:txBody>
          <a:bodyPr>
            <a:normAutofit fontScale="90000"/>
          </a:bodyPr>
          <a:lstStyle/>
          <a:p>
            <a:r>
              <a:rPr lang="nl-NL"/>
              <a:t>Water</a:t>
            </a:r>
          </a:p>
        </p:txBody>
      </p:sp>
    </p:spTree>
    <p:extLst>
      <p:ext uri="{BB962C8B-B14F-4D97-AF65-F5344CB8AC3E}">
        <p14:creationId xmlns:p14="http://schemas.microsoft.com/office/powerpoint/2010/main" val="2491729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6A046-7DD3-4805-B109-060274D40937}"/>
              </a:ext>
            </a:extLst>
          </p:cNvPr>
          <p:cNvSpPr>
            <a:spLocks noGrp="1"/>
          </p:cNvSpPr>
          <p:nvPr>
            <p:ph type="title"/>
          </p:nvPr>
        </p:nvSpPr>
        <p:spPr/>
        <p:txBody>
          <a:bodyPr/>
          <a:lstStyle/>
          <a:p>
            <a:r>
              <a:rPr lang="nl-NL"/>
              <a:t>Klimaatakkoord</a:t>
            </a:r>
          </a:p>
        </p:txBody>
      </p:sp>
      <p:sp>
        <p:nvSpPr>
          <p:cNvPr id="3" name="Tijdelijke aanduiding voor inhoud 2">
            <a:extLst>
              <a:ext uri="{FF2B5EF4-FFF2-40B4-BE49-F238E27FC236}">
                <a16:creationId xmlns:a16="http://schemas.microsoft.com/office/drawing/2014/main" id="{552610EF-6328-453D-8875-E44440C741E8}"/>
              </a:ext>
            </a:extLst>
          </p:cNvPr>
          <p:cNvSpPr>
            <a:spLocks noGrp="1"/>
          </p:cNvSpPr>
          <p:nvPr>
            <p:ph idx="1"/>
          </p:nvPr>
        </p:nvSpPr>
        <p:spPr/>
        <p:txBody>
          <a:bodyPr/>
          <a:lstStyle/>
          <a:p>
            <a:r>
              <a:rPr lang="nl-NL"/>
              <a:t>In 2030 reductie CO</a:t>
            </a:r>
            <a:r>
              <a:rPr lang="nl-NL" sz="2000"/>
              <a:t>2</a:t>
            </a:r>
            <a:r>
              <a:rPr lang="nl-NL"/>
              <a:t> uitstoot met 49% (t.o.v. 1990)</a:t>
            </a:r>
          </a:p>
          <a:p>
            <a:r>
              <a:rPr lang="nl-NL"/>
              <a:t>In 2050 reductie CO</a:t>
            </a:r>
            <a:r>
              <a:rPr lang="nl-NL" sz="2000"/>
              <a:t>2</a:t>
            </a:r>
            <a:r>
              <a:rPr lang="nl-NL"/>
              <a:t> uitstoot met 95% (t.o.v. 1990)</a:t>
            </a:r>
          </a:p>
          <a:p>
            <a:r>
              <a:rPr lang="nl-NL"/>
              <a:t>Inzet duurzame energiebronnen!</a:t>
            </a:r>
          </a:p>
          <a:p>
            <a:r>
              <a:rPr lang="nl-NL"/>
              <a:t>Uitwerking in 30 energieregio’s.</a:t>
            </a:r>
          </a:p>
          <a:p>
            <a:r>
              <a:rPr lang="nl-NL"/>
              <a:t>Per regio een uitwerking van een Regionale Energie Strategie</a:t>
            </a:r>
          </a:p>
          <a:p>
            <a:endParaRPr lang="nl-NL"/>
          </a:p>
        </p:txBody>
      </p:sp>
    </p:spTree>
    <p:extLst>
      <p:ext uri="{BB962C8B-B14F-4D97-AF65-F5344CB8AC3E}">
        <p14:creationId xmlns:p14="http://schemas.microsoft.com/office/powerpoint/2010/main" val="1738139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2715" y="365125"/>
            <a:ext cx="10515600" cy="1325563"/>
          </a:xfrm>
        </p:spPr>
        <p:txBody>
          <a:bodyPr/>
          <a:lstStyle/>
          <a:p>
            <a:r>
              <a:rPr lang="nl-NL"/>
              <a:t>Energie en ruimtevraag</a:t>
            </a:r>
          </a:p>
        </p:txBody>
      </p:sp>
      <p:pic>
        <p:nvPicPr>
          <p:cNvPr id="4" name="Tijdelijke aanduiding voor inhoud 3"/>
          <p:cNvPicPr>
            <a:picLocks noGrp="1" noChangeAspect="1"/>
          </p:cNvPicPr>
          <p:nvPr>
            <p:ph idx="1"/>
          </p:nvPr>
        </p:nvPicPr>
        <p:blipFill rotWithShape="1">
          <a:blip r:embed="rId2"/>
          <a:srcRect l="10383" t="22969" r="27017" b="10225"/>
          <a:stretch/>
        </p:blipFill>
        <p:spPr>
          <a:xfrm>
            <a:off x="1095505" y="1690688"/>
            <a:ext cx="7395352" cy="4437211"/>
          </a:xfrm>
          <a:prstGeom prst="rect">
            <a:avLst/>
          </a:prstGeom>
        </p:spPr>
      </p:pic>
      <p:pic>
        <p:nvPicPr>
          <p:cNvPr id="6" name="Afbeelding 5"/>
          <p:cNvPicPr>
            <a:picLocks noChangeAspect="1"/>
          </p:cNvPicPr>
          <p:nvPr/>
        </p:nvPicPr>
        <p:blipFill rotWithShape="1">
          <a:blip r:embed="rId3"/>
          <a:srcRect l="74318" t="16617" r="2256" b="17114"/>
          <a:stretch/>
        </p:blipFill>
        <p:spPr>
          <a:xfrm>
            <a:off x="8946038" y="1219200"/>
            <a:ext cx="3086306" cy="4908699"/>
          </a:xfrm>
          <a:prstGeom prst="rect">
            <a:avLst/>
          </a:prstGeom>
        </p:spPr>
      </p:pic>
    </p:spTree>
    <p:extLst>
      <p:ext uri="{BB962C8B-B14F-4D97-AF65-F5344CB8AC3E}">
        <p14:creationId xmlns:p14="http://schemas.microsoft.com/office/powerpoint/2010/main" val="1799926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Energieverbruik heel Nederland </a:t>
            </a:r>
          </a:p>
        </p:txBody>
      </p:sp>
      <p:sp>
        <p:nvSpPr>
          <p:cNvPr id="3" name="Tijdelijke aanduiding voor inhoud 2"/>
          <p:cNvSpPr>
            <a:spLocks noGrp="1"/>
          </p:cNvSpPr>
          <p:nvPr>
            <p:ph idx="1"/>
          </p:nvPr>
        </p:nvSpPr>
        <p:spPr/>
        <p:txBody>
          <a:bodyPr>
            <a:normAutofit lnSpcReduction="10000"/>
          </a:bodyPr>
          <a:lstStyle/>
          <a:p>
            <a:r>
              <a:rPr lang="nl-NL"/>
              <a:t>In totaal gebruikten particulieren en de industrie samen circa 3.000 </a:t>
            </a:r>
            <a:r>
              <a:rPr lang="nl-NL" err="1"/>
              <a:t>petajoule</a:t>
            </a:r>
            <a:r>
              <a:rPr lang="nl-NL"/>
              <a:t> </a:t>
            </a:r>
          </a:p>
          <a:p>
            <a:endParaRPr lang="nl-NL"/>
          </a:p>
          <a:p>
            <a:r>
              <a:rPr lang="nl-NL"/>
              <a:t>Staat gelijk aan 12.000 km</a:t>
            </a:r>
            <a:r>
              <a:rPr lang="nl-NL" baseline="30000"/>
              <a:t>2</a:t>
            </a:r>
            <a:r>
              <a:rPr lang="nl-NL"/>
              <a:t> zonnepanelen</a:t>
            </a:r>
          </a:p>
          <a:p>
            <a:r>
              <a:rPr lang="nl-NL"/>
              <a:t>of 142.000 km</a:t>
            </a:r>
            <a:r>
              <a:rPr lang="nl-NL" baseline="30000"/>
              <a:t>2</a:t>
            </a:r>
            <a:r>
              <a:rPr lang="nl-NL"/>
              <a:t> Biomassateelt;</a:t>
            </a:r>
          </a:p>
          <a:p>
            <a:r>
              <a:rPr lang="nl-NL"/>
              <a:t>of 100.000 Windmolens…….</a:t>
            </a:r>
          </a:p>
          <a:p>
            <a:endParaRPr lang="nl-NL"/>
          </a:p>
          <a:p>
            <a:r>
              <a:rPr lang="nl-NL"/>
              <a:t>Totaal oppervlakte Nederland  is 41.543 km²</a:t>
            </a:r>
          </a:p>
          <a:p>
            <a:r>
              <a:rPr lang="nl-NL"/>
              <a:t>Kortom: GROTE UITDAGING en inzet op diverse oplossingen</a:t>
            </a:r>
          </a:p>
        </p:txBody>
      </p:sp>
    </p:spTree>
    <p:extLst>
      <p:ext uri="{BB962C8B-B14F-4D97-AF65-F5344CB8AC3E}">
        <p14:creationId xmlns:p14="http://schemas.microsoft.com/office/powerpoint/2010/main" val="2906018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rot="5400000">
            <a:off x="6697835" y="5644188"/>
            <a:ext cx="8956334" cy="1325563"/>
          </a:xfrm>
        </p:spPr>
        <p:txBody>
          <a:bodyPr/>
          <a:lstStyle/>
          <a:p>
            <a:r>
              <a:rPr lang="nl-NL"/>
              <a:t>Energie uit wind</a:t>
            </a:r>
          </a:p>
        </p:txBody>
      </p:sp>
      <p:pic>
        <p:nvPicPr>
          <p:cNvPr id="3" name="Afbeelding 2">
            <a:extLst>
              <a:ext uri="{FF2B5EF4-FFF2-40B4-BE49-F238E27FC236}">
                <a16:creationId xmlns:a16="http://schemas.microsoft.com/office/drawing/2014/main" id="{698AD5CC-880B-4B8A-88CB-A4DDA45C0226}"/>
              </a:ext>
            </a:extLst>
          </p:cNvPr>
          <p:cNvPicPr>
            <a:picLocks noChangeAspect="1"/>
          </p:cNvPicPr>
          <p:nvPr/>
        </p:nvPicPr>
        <p:blipFill>
          <a:blip r:embed="rId2"/>
          <a:stretch>
            <a:fillRect/>
          </a:stretch>
        </p:blipFill>
        <p:spPr>
          <a:xfrm>
            <a:off x="430652" y="831809"/>
            <a:ext cx="7622355" cy="5663382"/>
          </a:xfrm>
          <a:prstGeom prst="rect">
            <a:avLst/>
          </a:prstGeom>
        </p:spPr>
      </p:pic>
    </p:spTree>
    <p:extLst>
      <p:ext uri="{BB962C8B-B14F-4D97-AF65-F5344CB8AC3E}">
        <p14:creationId xmlns:p14="http://schemas.microsoft.com/office/powerpoint/2010/main" val="4192650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43E7D-5800-4D30-8811-A8DD986A1BBD}"/>
              </a:ext>
            </a:extLst>
          </p:cNvPr>
          <p:cNvSpPr>
            <a:spLocks noGrp="1"/>
          </p:cNvSpPr>
          <p:nvPr>
            <p:ph type="title"/>
          </p:nvPr>
        </p:nvSpPr>
        <p:spPr/>
        <p:txBody>
          <a:bodyPr/>
          <a:lstStyle/>
          <a:p>
            <a:r>
              <a:rPr lang="nl-NL"/>
              <a:t>Principes bij neerslag</a:t>
            </a:r>
          </a:p>
        </p:txBody>
      </p:sp>
      <p:sp>
        <p:nvSpPr>
          <p:cNvPr id="3" name="Tijdelijke aanduiding voor inhoud 2">
            <a:extLst>
              <a:ext uri="{FF2B5EF4-FFF2-40B4-BE49-F238E27FC236}">
                <a16:creationId xmlns:a16="http://schemas.microsoft.com/office/drawing/2014/main" id="{0F0F9D8E-B1C9-4061-B712-681F73D264CF}"/>
              </a:ext>
            </a:extLst>
          </p:cNvPr>
          <p:cNvSpPr>
            <a:spLocks noGrp="1"/>
          </p:cNvSpPr>
          <p:nvPr>
            <p:ph idx="1"/>
          </p:nvPr>
        </p:nvSpPr>
        <p:spPr>
          <a:xfrm>
            <a:off x="912249" y="1396335"/>
            <a:ext cx="10908276" cy="4733002"/>
          </a:xfrm>
        </p:spPr>
        <p:txBody>
          <a:bodyPr/>
          <a:lstStyle/>
          <a:p>
            <a:pPr marL="0" indent="0">
              <a:buNone/>
            </a:pPr>
            <a:r>
              <a:rPr lang="nl-NL"/>
              <a:t>De vorming van neerslag is gebaseerd op een paar algemene principes.</a:t>
            </a:r>
          </a:p>
          <a:p>
            <a:endParaRPr lang="nl-NL"/>
          </a:p>
          <a:p>
            <a:r>
              <a:rPr lang="nl-NL"/>
              <a:t>Koude lucht kan minder water bevatten dan warme lucht</a:t>
            </a:r>
          </a:p>
          <a:p>
            <a:r>
              <a:rPr lang="nl-NL"/>
              <a:t>Warme lucht stijgt op, koude lucht daalt</a:t>
            </a:r>
          </a:p>
          <a:p>
            <a:r>
              <a:rPr lang="nl-NL"/>
              <a:t>Hoe hoger je komt, hoe kouder de lucht (6 graden kouder per 1000 meter stijging).</a:t>
            </a:r>
          </a:p>
        </p:txBody>
      </p:sp>
      <p:pic>
        <p:nvPicPr>
          <p:cNvPr id="5" name="Afbeelding 4">
            <a:extLst>
              <a:ext uri="{FF2B5EF4-FFF2-40B4-BE49-F238E27FC236}">
                <a16:creationId xmlns:a16="http://schemas.microsoft.com/office/drawing/2014/main" id="{D10557D1-AF53-827F-9DD6-1983E6CA6C30}"/>
              </a:ext>
            </a:extLst>
          </p:cNvPr>
          <p:cNvPicPr>
            <a:picLocks noChangeAspect="1"/>
          </p:cNvPicPr>
          <p:nvPr/>
        </p:nvPicPr>
        <p:blipFill>
          <a:blip r:embed="rId2"/>
          <a:stretch>
            <a:fillRect/>
          </a:stretch>
        </p:blipFill>
        <p:spPr>
          <a:xfrm>
            <a:off x="4700100" y="4027239"/>
            <a:ext cx="4766569" cy="2500142"/>
          </a:xfrm>
          <a:prstGeom prst="rect">
            <a:avLst/>
          </a:prstGeom>
        </p:spPr>
      </p:pic>
    </p:spTree>
    <p:extLst>
      <p:ext uri="{BB962C8B-B14F-4D97-AF65-F5344CB8AC3E}">
        <p14:creationId xmlns:p14="http://schemas.microsoft.com/office/powerpoint/2010/main" val="2614600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rot="5400000">
            <a:off x="6937108" y="5647605"/>
            <a:ext cx="8833383" cy="1325563"/>
          </a:xfrm>
        </p:spPr>
        <p:txBody>
          <a:bodyPr/>
          <a:lstStyle/>
          <a:p>
            <a:r>
              <a:rPr lang="nl-NL"/>
              <a:t>Energie uit water</a:t>
            </a:r>
          </a:p>
        </p:txBody>
      </p:sp>
      <p:pic>
        <p:nvPicPr>
          <p:cNvPr id="3" name="Afbeelding 2">
            <a:extLst>
              <a:ext uri="{FF2B5EF4-FFF2-40B4-BE49-F238E27FC236}">
                <a16:creationId xmlns:a16="http://schemas.microsoft.com/office/drawing/2014/main" id="{5D858B80-9B55-47C7-8923-ABF292287A62}"/>
              </a:ext>
            </a:extLst>
          </p:cNvPr>
          <p:cNvPicPr>
            <a:picLocks noChangeAspect="1"/>
          </p:cNvPicPr>
          <p:nvPr/>
        </p:nvPicPr>
        <p:blipFill>
          <a:blip r:embed="rId2"/>
          <a:stretch>
            <a:fillRect/>
          </a:stretch>
        </p:blipFill>
        <p:spPr>
          <a:xfrm>
            <a:off x="624794" y="668678"/>
            <a:ext cx="9839325" cy="4800600"/>
          </a:xfrm>
          <a:prstGeom prst="rect">
            <a:avLst/>
          </a:prstGeom>
        </p:spPr>
      </p:pic>
    </p:spTree>
    <p:extLst>
      <p:ext uri="{BB962C8B-B14F-4D97-AF65-F5344CB8AC3E}">
        <p14:creationId xmlns:p14="http://schemas.microsoft.com/office/powerpoint/2010/main" val="2290476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6A046-7DD3-4805-B109-060274D40937}"/>
              </a:ext>
            </a:extLst>
          </p:cNvPr>
          <p:cNvSpPr>
            <a:spLocks noGrp="1"/>
          </p:cNvSpPr>
          <p:nvPr>
            <p:ph type="title"/>
          </p:nvPr>
        </p:nvSpPr>
        <p:spPr/>
        <p:txBody>
          <a:bodyPr/>
          <a:lstStyle/>
          <a:p>
            <a:r>
              <a:rPr lang="nl-NL"/>
              <a:t>Zonne-energie </a:t>
            </a:r>
          </a:p>
        </p:txBody>
      </p:sp>
      <p:sp>
        <p:nvSpPr>
          <p:cNvPr id="3" name="Tijdelijke aanduiding voor inhoud 2">
            <a:extLst>
              <a:ext uri="{FF2B5EF4-FFF2-40B4-BE49-F238E27FC236}">
                <a16:creationId xmlns:a16="http://schemas.microsoft.com/office/drawing/2014/main" id="{552610EF-6328-453D-8875-E44440C741E8}"/>
              </a:ext>
            </a:extLst>
          </p:cNvPr>
          <p:cNvSpPr>
            <a:spLocks noGrp="1"/>
          </p:cNvSpPr>
          <p:nvPr>
            <p:ph idx="1"/>
          </p:nvPr>
        </p:nvSpPr>
        <p:spPr/>
        <p:txBody>
          <a:bodyPr/>
          <a:lstStyle/>
          <a:p>
            <a:pPr marL="0" indent="0">
              <a:buNone/>
            </a:pPr>
            <a:r>
              <a:rPr lang="nl-NL"/>
              <a:t>Manieren waarop zonne-energie wordt gebruikt:</a:t>
            </a:r>
          </a:p>
          <a:p>
            <a:r>
              <a:rPr lang="nl-NL"/>
              <a:t>PV-panelen: Zon naar elektriciteit</a:t>
            </a:r>
          </a:p>
          <a:p>
            <a:r>
              <a:rPr lang="nl-NL" err="1"/>
              <a:t>Zonne-collectoren</a:t>
            </a:r>
            <a:r>
              <a:rPr lang="nl-NL"/>
              <a:t>: Zon naar warm water</a:t>
            </a:r>
          </a:p>
          <a:p>
            <a:r>
              <a:rPr lang="nl-NL"/>
              <a:t>Zonnekrachtcentrale: Zon naar stoom naar elektriciteit</a:t>
            </a:r>
          </a:p>
          <a:p>
            <a:endParaRPr lang="nl-NL"/>
          </a:p>
          <a:p>
            <a:endParaRPr lang="nl-NL"/>
          </a:p>
        </p:txBody>
      </p:sp>
      <p:pic>
        <p:nvPicPr>
          <p:cNvPr id="4" name="Afbeelding 3">
            <a:extLst>
              <a:ext uri="{FF2B5EF4-FFF2-40B4-BE49-F238E27FC236}">
                <a16:creationId xmlns:a16="http://schemas.microsoft.com/office/drawing/2014/main" id="{91328561-8249-452A-A8EC-93C773C23C8B}"/>
              </a:ext>
            </a:extLst>
          </p:cNvPr>
          <p:cNvPicPr>
            <a:picLocks noChangeAspect="1"/>
          </p:cNvPicPr>
          <p:nvPr/>
        </p:nvPicPr>
        <p:blipFill>
          <a:blip r:embed="rId2"/>
          <a:stretch>
            <a:fillRect/>
          </a:stretch>
        </p:blipFill>
        <p:spPr>
          <a:xfrm>
            <a:off x="6859110" y="4227285"/>
            <a:ext cx="3670969" cy="1655989"/>
          </a:xfrm>
          <a:prstGeom prst="rect">
            <a:avLst/>
          </a:prstGeom>
        </p:spPr>
      </p:pic>
      <p:pic>
        <p:nvPicPr>
          <p:cNvPr id="5" name="Afbeelding 4">
            <a:extLst>
              <a:ext uri="{FF2B5EF4-FFF2-40B4-BE49-F238E27FC236}">
                <a16:creationId xmlns:a16="http://schemas.microsoft.com/office/drawing/2014/main" id="{4B32949C-C2C2-42DD-AF33-88D04D1799A8}"/>
              </a:ext>
            </a:extLst>
          </p:cNvPr>
          <p:cNvPicPr>
            <a:picLocks noChangeAspect="1"/>
          </p:cNvPicPr>
          <p:nvPr/>
        </p:nvPicPr>
        <p:blipFill>
          <a:blip r:embed="rId3"/>
          <a:stretch>
            <a:fillRect/>
          </a:stretch>
        </p:blipFill>
        <p:spPr>
          <a:xfrm>
            <a:off x="1288504" y="4227285"/>
            <a:ext cx="2582037" cy="1655990"/>
          </a:xfrm>
          <a:prstGeom prst="rect">
            <a:avLst/>
          </a:prstGeom>
        </p:spPr>
      </p:pic>
      <p:pic>
        <p:nvPicPr>
          <p:cNvPr id="6" name="Afbeelding 5">
            <a:extLst>
              <a:ext uri="{FF2B5EF4-FFF2-40B4-BE49-F238E27FC236}">
                <a16:creationId xmlns:a16="http://schemas.microsoft.com/office/drawing/2014/main" id="{F061C893-BC0A-4A5A-B73D-B6579C5F9CF2}"/>
              </a:ext>
            </a:extLst>
          </p:cNvPr>
          <p:cNvPicPr>
            <a:picLocks noChangeAspect="1"/>
          </p:cNvPicPr>
          <p:nvPr/>
        </p:nvPicPr>
        <p:blipFill>
          <a:blip r:embed="rId4"/>
          <a:stretch>
            <a:fillRect/>
          </a:stretch>
        </p:blipFill>
        <p:spPr>
          <a:xfrm>
            <a:off x="4122057" y="4227285"/>
            <a:ext cx="2485537" cy="1655989"/>
          </a:xfrm>
          <a:prstGeom prst="rect">
            <a:avLst/>
          </a:prstGeom>
        </p:spPr>
      </p:pic>
      <p:pic>
        <p:nvPicPr>
          <p:cNvPr id="7" name="Afbeelding 6">
            <a:extLst>
              <a:ext uri="{FF2B5EF4-FFF2-40B4-BE49-F238E27FC236}">
                <a16:creationId xmlns:a16="http://schemas.microsoft.com/office/drawing/2014/main" id="{B862CDF3-3521-6C00-0A85-602FC1F785E8}"/>
              </a:ext>
            </a:extLst>
          </p:cNvPr>
          <p:cNvPicPr>
            <a:picLocks noChangeAspect="1"/>
          </p:cNvPicPr>
          <p:nvPr/>
        </p:nvPicPr>
        <p:blipFill>
          <a:blip r:embed="rId5"/>
          <a:stretch>
            <a:fillRect/>
          </a:stretch>
        </p:blipFill>
        <p:spPr>
          <a:xfrm>
            <a:off x="9194172" y="1775706"/>
            <a:ext cx="2795571" cy="1920470"/>
          </a:xfrm>
          <a:prstGeom prst="rect">
            <a:avLst/>
          </a:prstGeom>
        </p:spPr>
      </p:pic>
    </p:spTree>
    <p:extLst>
      <p:ext uri="{BB962C8B-B14F-4D97-AF65-F5344CB8AC3E}">
        <p14:creationId xmlns:p14="http://schemas.microsoft.com/office/powerpoint/2010/main" val="1944429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F4FFFD-9E92-4355-94F7-045B2B672A58}"/>
              </a:ext>
            </a:extLst>
          </p:cNvPr>
          <p:cNvSpPr>
            <a:spLocks noGrp="1"/>
          </p:cNvSpPr>
          <p:nvPr>
            <p:ph type="title"/>
          </p:nvPr>
        </p:nvSpPr>
        <p:spPr/>
        <p:txBody>
          <a:bodyPr/>
          <a:lstStyle/>
          <a:p>
            <a:r>
              <a:rPr lang="nl-NL"/>
              <a:t>Opbrengst zonnepanelen berekenen</a:t>
            </a:r>
          </a:p>
        </p:txBody>
      </p:sp>
      <p:sp>
        <p:nvSpPr>
          <p:cNvPr id="3" name="Tijdelijke aanduiding voor inhoud 2">
            <a:extLst>
              <a:ext uri="{FF2B5EF4-FFF2-40B4-BE49-F238E27FC236}">
                <a16:creationId xmlns:a16="http://schemas.microsoft.com/office/drawing/2014/main" id="{2293E957-82F3-40B6-8F73-D044191E2045}"/>
              </a:ext>
            </a:extLst>
          </p:cNvPr>
          <p:cNvSpPr>
            <a:spLocks noGrp="1"/>
          </p:cNvSpPr>
          <p:nvPr>
            <p:ph idx="1"/>
          </p:nvPr>
        </p:nvSpPr>
        <p:spPr/>
        <p:txBody>
          <a:bodyPr>
            <a:normAutofit/>
          </a:bodyPr>
          <a:lstStyle/>
          <a:p>
            <a:pPr marL="0" indent="0">
              <a:buNone/>
            </a:pPr>
            <a:r>
              <a:rPr lang="nl-NL" sz="3200" b="1"/>
              <a:t>Aantal panelen * Vermogen/paneel * omrekenfactor * verminderingsfactor = Opbrengt per jaar in kWh</a:t>
            </a:r>
          </a:p>
          <a:p>
            <a:pPr marL="0" indent="0">
              <a:buNone/>
            </a:pPr>
            <a:endParaRPr lang="nl-NL" sz="3200" b="1"/>
          </a:p>
          <a:p>
            <a:pPr marL="0" indent="0">
              <a:buNone/>
            </a:pPr>
            <a:endParaRPr lang="nl-NL" sz="3200" b="1"/>
          </a:p>
          <a:p>
            <a:endParaRPr lang="nl-NL" sz="4000" b="1"/>
          </a:p>
        </p:txBody>
      </p:sp>
      <p:pic>
        <p:nvPicPr>
          <p:cNvPr id="4" name="Afbeelding 3">
            <a:extLst>
              <a:ext uri="{FF2B5EF4-FFF2-40B4-BE49-F238E27FC236}">
                <a16:creationId xmlns:a16="http://schemas.microsoft.com/office/drawing/2014/main" id="{91517982-C14A-EE60-1C7C-8F62FA8480B9}"/>
              </a:ext>
            </a:extLst>
          </p:cNvPr>
          <p:cNvPicPr>
            <a:picLocks noChangeAspect="1"/>
          </p:cNvPicPr>
          <p:nvPr/>
        </p:nvPicPr>
        <p:blipFill>
          <a:blip r:embed="rId2"/>
          <a:stretch>
            <a:fillRect/>
          </a:stretch>
        </p:blipFill>
        <p:spPr>
          <a:xfrm>
            <a:off x="838201" y="2824806"/>
            <a:ext cx="3456530" cy="3331497"/>
          </a:xfrm>
          <a:prstGeom prst="rect">
            <a:avLst/>
          </a:prstGeom>
        </p:spPr>
      </p:pic>
      <p:pic>
        <p:nvPicPr>
          <p:cNvPr id="5" name="Afbeelding 4">
            <a:extLst>
              <a:ext uri="{FF2B5EF4-FFF2-40B4-BE49-F238E27FC236}">
                <a16:creationId xmlns:a16="http://schemas.microsoft.com/office/drawing/2014/main" id="{6D3CD9A9-7133-88A5-9C4F-EBC9D187EE0E}"/>
              </a:ext>
            </a:extLst>
          </p:cNvPr>
          <p:cNvPicPr>
            <a:picLocks noChangeAspect="1"/>
          </p:cNvPicPr>
          <p:nvPr/>
        </p:nvPicPr>
        <p:blipFill>
          <a:blip r:embed="rId3"/>
          <a:stretch>
            <a:fillRect/>
          </a:stretch>
        </p:blipFill>
        <p:spPr>
          <a:xfrm>
            <a:off x="5894477" y="2824806"/>
            <a:ext cx="3464757" cy="3331497"/>
          </a:xfrm>
          <a:prstGeom prst="rect">
            <a:avLst/>
          </a:prstGeom>
        </p:spPr>
      </p:pic>
    </p:spTree>
    <p:extLst>
      <p:ext uri="{BB962C8B-B14F-4D97-AF65-F5344CB8AC3E}">
        <p14:creationId xmlns:p14="http://schemas.microsoft.com/office/powerpoint/2010/main" val="4228647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659789-60A5-40DA-97FD-CE7F9E50B89D}"/>
              </a:ext>
            </a:extLst>
          </p:cNvPr>
          <p:cNvSpPr>
            <a:spLocks noGrp="1"/>
          </p:cNvSpPr>
          <p:nvPr>
            <p:ph type="title"/>
          </p:nvPr>
        </p:nvSpPr>
        <p:spPr/>
        <p:txBody>
          <a:bodyPr/>
          <a:lstStyle/>
          <a:p>
            <a:r>
              <a:rPr lang="nl-NL"/>
              <a:t>Deltaplan Ruimtelijke Adaptatie</a:t>
            </a:r>
          </a:p>
        </p:txBody>
      </p:sp>
      <p:sp>
        <p:nvSpPr>
          <p:cNvPr id="3" name="Tijdelijke aanduiding voor inhoud 2">
            <a:extLst>
              <a:ext uri="{FF2B5EF4-FFF2-40B4-BE49-F238E27FC236}">
                <a16:creationId xmlns:a16="http://schemas.microsoft.com/office/drawing/2014/main" id="{6ACEEF13-B3F9-4D97-8F69-B327F6A16303}"/>
              </a:ext>
            </a:extLst>
          </p:cNvPr>
          <p:cNvSpPr>
            <a:spLocks noGrp="1"/>
          </p:cNvSpPr>
          <p:nvPr>
            <p:ph idx="1"/>
          </p:nvPr>
        </p:nvSpPr>
        <p:spPr/>
        <p:txBody>
          <a:bodyPr/>
          <a:lstStyle/>
          <a:p>
            <a:r>
              <a:rPr lang="nl-NL"/>
              <a:t>Gezamenlijk plan van gemeenten, waterschappen, provincies en het Rijk. </a:t>
            </a:r>
          </a:p>
          <a:p>
            <a:r>
              <a:rPr lang="nl-NL"/>
              <a:t>Het plan versnelt en intensiveert de aanpak van:</a:t>
            </a:r>
          </a:p>
          <a:p>
            <a:pPr lvl="1"/>
            <a:r>
              <a:rPr lang="nl-NL"/>
              <a:t>wateroverlast</a:t>
            </a:r>
          </a:p>
          <a:p>
            <a:pPr lvl="1"/>
            <a:r>
              <a:rPr lang="nl-NL"/>
              <a:t>gevolgen van overstromingen</a:t>
            </a:r>
          </a:p>
          <a:p>
            <a:pPr lvl="1"/>
            <a:r>
              <a:rPr lang="nl-NL"/>
              <a:t>hittestress</a:t>
            </a:r>
          </a:p>
          <a:p>
            <a:pPr lvl="1"/>
            <a:r>
              <a:rPr lang="nl-NL"/>
              <a:t>droogte </a:t>
            </a:r>
          </a:p>
        </p:txBody>
      </p:sp>
      <p:pic>
        <p:nvPicPr>
          <p:cNvPr id="4" name="Afbeelding 3">
            <a:extLst>
              <a:ext uri="{FF2B5EF4-FFF2-40B4-BE49-F238E27FC236}">
                <a16:creationId xmlns:a16="http://schemas.microsoft.com/office/drawing/2014/main" id="{F6F66985-6A0C-49F5-945B-2443BF192B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371645" y="5018147"/>
            <a:ext cx="4678954" cy="1546577"/>
          </a:xfrm>
          <a:prstGeom prst="rect">
            <a:avLst/>
          </a:prstGeom>
        </p:spPr>
      </p:pic>
    </p:spTree>
    <p:extLst>
      <p:ext uri="{BB962C8B-B14F-4D97-AF65-F5344CB8AC3E}">
        <p14:creationId xmlns:p14="http://schemas.microsoft.com/office/powerpoint/2010/main" val="3462590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6421858-302A-4A15-89BA-FE194473BF61}"/>
              </a:ext>
            </a:extLst>
          </p:cNvPr>
          <p:cNvPicPr>
            <a:picLocks noChangeAspect="1"/>
          </p:cNvPicPr>
          <p:nvPr/>
        </p:nvPicPr>
        <p:blipFill rotWithShape="1">
          <a:blip r:embed="rId2"/>
          <a:srcRect l="35076" t="18317" r="20758" b="16229"/>
          <a:stretch/>
        </p:blipFill>
        <p:spPr>
          <a:xfrm>
            <a:off x="730531" y="341274"/>
            <a:ext cx="6785249" cy="5656315"/>
          </a:xfrm>
          <a:prstGeom prst="rect">
            <a:avLst/>
          </a:prstGeom>
        </p:spPr>
      </p:pic>
    </p:spTree>
    <p:extLst>
      <p:ext uri="{BB962C8B-B14F-4D97-AF65-F5344CB8AC3E}">
        <p14:creationId xmlns:p14="http://schemas.microsoft.com/office/powerpoint/2010/main" val="1712321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2E8A22-B559-48EB-A650-13AFF51ED898}"/>
              </a:ext>
            </a:extLst>
          </p:cNvPr>
          <p:cNvSpPr>
            <a:spLocks noGrp="1"/>
          </p:cNvSpPr>
          <p:nvPr>
            <p:ph type="title"/>
          </p:nvPr>
        </p:nvSpPr>
        <p:spPr/>
        <p:txBody>
          <a:bodyPr/>
          <a:lstStyle/>
          <a:p>
            <a:endParaRPr lang="nl-NL"/>
          </a:p>
        </p:txBody>
      </p:sp>
      <p:pic>
        <p:nvPicPr>
          <p:cNvPr id="6" name="Tijdelijke aanduiding voor inhoud 5" descr="Afbeelding met schermafbeelding&#10;&#10;Automatisch gegenereerde beschrijving">
            <a:extLst>
              <a:ext uri="{FF2B5EF4-FFF2-40B4-BE49-F238E27FC236}">
                <a16:creationId xmlns:a16="http://schemas.microsoft.com/office/drawing/2014/main" id="{AF7BFE6F-6972-45DD-B51B-5524D4E55726}"/>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2303" t="3290" r="2275" b="3921"/>
          <a:stretch/>
        </p:blipFill>
        <p:spPr>
          <a:xfrm>
            <a:off x="930468" y="-191387"/>
            <a:ext cx="10534264" cy="7400261"/>
          </a:xfrm>
        </p:spPr>
      </p:pic>
      <p:sp>
        <p:nvSpPr>
          <p:cNvPr id="7" name="Rechthoek 6">
            <a:extLst>
              <a:ext uri="{FF2B5EF4-FFF2-40B4-BE49-F238E27FC236}">
                <a16:creationId xmlns:a16="http://schemas.microsoft.com/office/drawing/2014/main" id="{20EE8DCD-3792-44B5-8F95-177FD66D151A}"/>
              </a:ext>
            </a:extLst>
          </p:cNvPr>
          <p:cNvSpPr/>
          <p:nvPr/>
        </p:nvSpPr>
        <p:spPr>
          <a:xfrm>
            <a:off x="-361506" y="-191387"/>
            <a:ext cx="1313240" cy="7400261"/>
          </a:xfrm>
          <a:prstGeom prst="rect">
            <a:avLst/>
          </a:prstGeom>
          <a:solidFill>
            <a:srgbClr val="EBF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DE8A5DA5-EAE2-4750-B17A-AAA9A5520CF6}"/>
              </a:ext>
            </a:extLst>
          </p:cNvPr>
          <p:cNvSpPr/>
          <p:nvPr/>
        </p:nvSpPr>
        <p:spPr>
          <a:xfrm>
            <a:off x="11443466" y="-297712"/>
            <a:ext cx="1313240" cy="7400261"/>
          </a:xfrm>
          <a:prstGeom prst="rect">
            <a:avLst/>
          </a:prstGeom>
          <a:solidFill>
            <a:srgbClr val="C3E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69655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A09DF68-62C4-4802-A2F5-907BCBCB45EF}"/>
              </a:ext>
            </a:extLst>
          </p:cNvPr>
          <p:cNvSpPr>
            <a:spLocks noGrp="1"/>
          </p:cNvSpPr>
          <p:nvPr>
            <p:ph type="title"/>
          </p:nvPr>
        </p:nvSpPr>
        <p:spPr/>
        <p:txBody>
          <a:bodyPr/>
          <a:lstStyle/>
          <a:p>
            <a:r>
              <a:rPr lang="nl-NL"/>
              <a:t>Regionale Energie Strategie</a:t>
            </a:r>
          </a:p>
        </p:txBody>
      </p:sp>
      <p:sp>
        <p:nvSpPr>
          <p:cNvPr id="6" name="Tijdelijke aanduiding voor inhoud 5">
            <a:extLst>
              <a:ext uri="{FF2B5EF4-FFF2-40B4-BE49-F238E27FC236}">
                <a16:creationId xmlns:a16="http://schemas.microsoft.com/office/drawing/2014/main" id="{A2662DB9-7520-429C-9FCB-334E8FF12990}"/>
              </a:ext>
            </a:extLst>
          </p:cNvPr>
          <p:cNvSpPr>
            <a:spLocks noGrp="1"/>
          </p:cNvSpPr>
          <p:nvPr>
            <p:ph idx="1"/>
          </p:nvPr>
        </p:nvSpPr>
        <p:spPr/>
        <p:txBody>
          <a:bodyPr>
            <a:normAutofit fontScale="92500"/>
          </a:bodyPr>
          <a:lstStyle/>
          <a:p>
            <a:pPr marL="0" indent="0">
              <a:buNone/>
            </a:pPr>
            <a:r>
              <a:rPr lang="nl-NL" err="1"/>
              <a:t>Één</a:t>
            </a:r>
            <a:r>
              <a:rPr lang="nl-NL"/>
              <a:t> van de afspraken is dat 30 energieregio’s in Nederland onderzoeken:</a:t>
            </a:r>
          </a:p>
          <a:p>
            <a:r>
              <a:rPr lang="nl-NL"/>
              <a:t>Waar en hoe het best duurzame elektriciteit op land (wind en zon) opgewekt kan worden. </a:t>
            </a:r>
          </a:p>
          <a:p>
            <a:r>
              <a:rPr lang="nl-NL"/>
              <a:t>Welke warmtebronnen te gebruiken zijn zodat wijken en gebouwen van het aardgas af kunnen. </a:t>
            </a:r>
          </a:p>
          <a:p>
            <a:r>
              <a:rPr lang="nl-NL"/>
              <a:t>Waar is ruimte en hoeveel? Zijn de plekken maatschappelijk gezien acceptabel en financieel haalbaar? </a:t>
            </a:r>
          </a:p>
          <a:p>
            <a:pPr marL="0" indent="0">
              <a:buNone/>
            </a:pPr>
            <a:r>
              <a:rPr lang="nl-NL"/>
              <a:t>In een Regionale Energiestrategie (RES) beschrijft elke energieregio zijn eigen keuzes. Het Nationaal Programma RES ondersteunt de regio's bij het maken van de RES.</a:t>
            </a:r>
          </a:p>
        </p:txBody>
      </p:sp>
    </p:spTree>
    <p:extLst>
      <p:ext uri="{BB962C8B-B14F-4D97-AF65-F5344CB8AC3E}">
        <p14:creationId xmlns:p14="http://schemas.microsoft.com/office/powerpoint/2010/main" val="2342401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65FF22-1F30-4687-9177-FDF6195F0D53}"/>
              </a:ext>
            </a:extLst>
          </p:cNvPr>
          <p:cNvSpPr>
            <a:spLocks noGrp="1"/>
          </p:cNvSpPr>
          <p:nvPr>
            <p:ph type="title"/>
          </p:nvPr>
        </p:nvSpPr>
        <p:spPr>
          <a:xfrm>
            <a:off x="609600" y="274639"/>
            <a:ext cx="10972800" cy="1143000"/>
          </a:xfrm>
        </p:spPr>
        <p:txBody>
          <a:bodyPr anchor="ctr">
            <a:normAutofit/>
          </a:bodyPr>
          <a:lstStyle/>
          <a:p>
            <a:pPr algn="l"/>
            <a:r>
              <a:rPr lang="nl-NL"/>
              <a:t>Ruimtelijke principes</a:t>
            </a:r>
          </a:p>
        </p:txBody>
      </p:sp>
      <p:pic>
        <p:nvPicPr>
          <p:cNvPr id="4" name="Afbeelding 3">
            <a:extLst>
              <a:ext uri="{FF2B5EF4-FFF2-40B4-BE49-F238E27FC236}">
                <a16:creationId xmlns:a16="http://schemas.microsoft.com/office/drawing/2014/main" id="{DE5CB8AD-2053-4845-8286-08F4DDB3B6FF}"/>
              </a:ext>
            </a:extLst>
          </p:cNvPr>
          <p:cNvPicPr>
            <a:picLocks noChangeAspect="1"/>
          </p:cNvPicPr>
          <p:nvPr/>
        </p:nvPicPr>
        <p:blipFill>
          <a:blip r:embed="rId2"/>
          <a:stretch>
            <a:fillRect/>
          </a:stretch>
        </p:blipFill>
        <p:spPr>
          <a:xfrm>
            <a:off x="1967541" y="1382373"/>
            <a:ext cx="3093120" cy="4525963"/>
          </a:xfrm>
          <a:prstGeom prst="rect">
            <a:avLst/>
          </a:prstGeom>
          <a:noFill/>
        </p:spPr>
      </p:pic>
      <p:sp>
        <p:nvSpPr>
          <p:cNvPr id="3" name="Tijdelijke aanduiding voor inhoud 2">
            <a:extLst>
              <a:ext uri="{FF2B5EF4-FFF2-40B4-BE49-F238E27FC236}">
                <a16:creationId xmlns:a16="http://schemas.microsoft.com/office/drawing/2014/main" id="{A76D8E6C-AE05-4F53-B6B2-1C36156BBE4D}"/>
              </a:ext>
            </a:extLst>
          </p:cNvPr>
          <p:cNvSpPr>
            <a:spLocks noGrp="1"/>
          </p:cNvSpPr>
          <p:nvPr>
            <p:ph sz="half" idx="2"/>
          </p:nvPr>
        </p:nvSpPr>
        <p:spPr>
          <a:xfrm>
            <a:off x="6197600" y="1600201"/>
            <a:ext cx="5384800" cy="4525963"/>
          </a:xfrm>
        </p:spPr>
        <p:txBody>
          <a:bodyPr>
            <a:normAutofit/>
          </a:bodyPr>
          <a:lstStyle/>
          <a:p>
            <a:pPr marL="0" indent="0">
              <a:lnSpc>
                <a:spcPct val="90000"/>
              </a:lnSpc>
              <a:buNone/>
            </a:pPr>
            <a:r>
              <a:rPr lang="nl-NL" sz="2133"/>
              <a:t>In het Ontwerp-Klimaatakkoord en de RES-handleiding staan de volgende vier ruimtelijke principes genoemd:</a:t>
            </a:r>
          </a:p>
          <a:p>
            <a:pPr>
              <a:lnSpc>
                <a:spcPct val="90000"/>
              </a:lnSpc>
            </a:pPr>
            <a:r>
              <a:rPr lang="nl-NL" sz="2133"/>
              <a:t>Zuinig en meervoudig ruimtegebruik;</a:t>
            </a:r>
          </a:p>
          <a:p>
            <a:pPr>
              <a:lnSpc>
                <a:spcPct val="90000"/>
              </a:lnSpc>
            </a:pPr>
            <a:r>
              <a:rPr lang="nl-NL" sz="2133"/>
              <a:t>Vraag en aanbod zo veel mogelijk dicht bij elkaar;</a:t>
            </a:r>
          </a:p>
          <a:p>
            <a:pPr>
              <a:lnSpc>
                <a:spcPct val="90000"/>
              </a:lnSpc>
            </a:pPr>
            <a:r>
              <a:rPr lang="nl-NL" sz="2133"/>
              <a:t>Combineren van opgaven en investeringen;</a:t>
            </a:r>
          </a:p>
          <a:p>
            <a:pPr>
              <a:lnSpc>
                <a:spcPct val="90000"/>
              </a:lnSpc>
            </a:pPr>
            <a:r>
              <a:rPr lang="nl-NL" sz="2133"/>
              <a:t>Aansluiten bij </a:t>
            </a:r>
            <a:r>
              <a:rPr lang="nl-NL" sz="2133" err="1"/>
              <a:t>gebiedsspecifieke</a:t>
            </a:r>
            <a:r>
              <a:rPr lang="nl-NL" sz="2133"/>
              <a:t> kenmerken.</a:t>
            </a:r>
          </a:p>
        </p:txBody>
      </p:sp>
    </p:spTree>
    <p:extLst>
      <p:ext uri="{BB962C8B-B14F-4D97-AF65-F5344CB8AC3E}">
        <p14:creationId xmlns:p14="http://schemas.microsoft.com/office/powerpoint/2010/main" val="2464884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a:extLst>
              <a:ext uri="{FF2B5EF4-FFF2-40B4-BE49-F238E27FC236}">
                <a16:creationId xmlns:a16="http://schemas.microsoft.com/office/drawing/2014/main" id="{F2DFFB70-1EC5-4568-803C-FD6B6B4D2425}"/>
              </a:ext>
            </a:extLst>
          </p:cNvPr>
          <p:cNvPicPr>
            <a:picLocks noGrp="1" noChangeAspect="1"/>
          </p:cNvPicPr>
          <p:nvPr>
            <p:ph sz="half" idx="1"/>
          </p:nvPr>
        </p:nvPicPr>
        <p:blipFill>
          <a:blip r:embed="rId2"/>
          <a:stretch>
            <a:fillRect/>
          </a:stretch>
        </p:blipFill>
        <p:spPr>
          <a:xfrm>
            <a:off x="692933" y="761332"/>
            <a:ext cx="5403067" cy="3306189"/>
          </a:xfrm>
        </p:spPr>
      </p:pic>
      <p:sp>
        <p:nvSpPr>
          <p:cNvPr id="2" name="Titel 1">
            <a:extLst>
              <a:ext uri="{FF2B5EF4-FFF2-40B4-BE49-F238E27FC236}">
                <a16:creationId xmlns:a16="http://schemas.microsoft.com/office/drawing/2014/main" id="{2826D23E-10CD-438D-9002-77DAE763F0BB}"/>
              </a:ext>
            </a:extLst>
          </p:cNvPr>
          <p:cNvSpPr>
            <a:spLocks noGrp="1"/>
          </p:cNvSpPr>
          <p:nvPr>
            <p:ph type="title"/>
          </p:nvPr>
        </p:nvSpPr>
        <p:spPr>
          <a:xfrm>
            <a:off x="2313708" y="274639"/>
            <a:ext cx="9268691" cy="750597"/>
          </a:xfrm>
        </p:spPr>
        <p:txBody>
          <a:bodyPr>
            <a:normAutofit/>
          </a:bodyPr>
          <a:lstStyle/>
          <a:p>
            <a:pPr algn="l"/>
            <a:r>
              <a:rPr lang="nl-NL"/>
              <a:t>Ladders</a:t>
            </a:r>
          </a:p>
        </p:txBody>
      </p:sp>
      <p:pic>
        <p:nvPicPr>
          <p:cNvPr id="4" name="Tijdelijke aanduiding voor inhoud 4">
            <a:extLst>
              <a:ext uri="{FF2B5EF4-FFF2-40B4-BE49-F238E27FC236}">
                <a16:creationId xmlns:a16="http://schemas.microsoft.com/office/drawing/2014/main" id="{77959A52-4E1F-397B-7DF2-9D9FA6787D59}"/>
              </a:ext>
            </a:extLst>
          </p:cNvPr>
          <p:cNvPicPr>
            <a:picLocks noGrp="1" noChangeAspect="1"/>
          </p:cNvPicPr>
          <p:nvPr>
            <p:ph sz="half" idx="2"/>
          </p:nvPr>
        </p:nvPicPr>
        <p:blipFill>
          <a:blip r:embed="rId3"/>
          <a:stretch>
            <a:fillRect/>
          </a:stretch>
        </p:blipFill>
        <p:spPr>
          <a:xfrm>
            <a:off x="6353493" y="1834699"/>
            <a:ext cx="4947114" cy="4073105"/>
          </a:xfrm>
          <a:prstGeom prst="rect">
            <a:avLst/>
          </a:prstGeom>
        </p:spPr>
      </p:pic>
    </p:spTree>
    <p:extLst>
      <p:ext uri="{BB962C8B-B14F-4D97-AF65-F5344CB8AC3E}">
        <p14:creationId xmlns:p14="http://schemas.microsoft.com/office/powerpoint/2010/main" val="2702755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8220C69F-6FF5-44CC-957C-7FBC60C34672}"/>
              </a:ext>
            </a:extLst>
          </p:cNvPr>
          <p:cNvPicPr>
            <a:picLocks noGrp="1" noChangeAspect="1"/>
          </p:cNvPicPr>
          <p:nvPr>
            <p:ph idx="1"/>
          </p:nvPr>
        </p:nvPicPr>
        <p:blipFill>
          <a:blip r:embed="rId2"/>
          <a:stretch>
            <a:fillRect/>
          </a:stretch>
        </p:blipFill>
        <p:spPr>
          <a:xfrm>
            <a:off x="1362514" y="2019912"/>
            <a:ext cx="5185595" cy="3071659"/>
          </a:xfrm>
          <a:prstGeom prst="rect">
            <a:avLst/>
          </a:prstGeom>
        </p:spPr>
      </p:pic>
      <p:pic>
        <p:nvPicPr>
          <p:cNvPr id="6" name="Afbeelding 5">
            <a:extLst>
              <a:ext uri="{FF2B5EF4-FFF2-40B4-BE49-F238E27FC236}">
                <a16:creationId xmlns:a16="http://schemas.microsoft.com/office/drawing/2014/main" id="{F7B61B57-6473-615A-AE16-BCE675254B50}"/>
              </a:ext>
            </a:extLst>
          </p:cNvPr>
          <p:cNvPicPr>
            <a:picLocks noChangeAspect="1"/>
          </p:cNvPicPr>
          <p:nvPr/>
        </p:nvPicPr>
        <p:blipFill>
          <a:blip r:embed="rId3"/>
          <a:stretch>
            <a:fillRect/>
          </a:stretch>
        </p:blipFill>
        <p:spPr>
          <a:xfrm>
            <a:off x="7677928" y="2296217"/>
            <a:ext cx="3552825" cy="2647950"/>
          </a:xfrm>
          <a:prstGeom prst="rect">
            <a:avLst/>
          </a:prstGeom>
        </p:spPr>
      </p:pic>
    </p:spTree>
    <p:extLst>
      <p:ext uri="{BB962C8B-B14F-4D97-AF65-F5344CB8AC3E}">
        <p14:creationId xmlns:p14="http://schemas.microsoft.com/office/powerpoint/2010/main" val="1840630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414617B-34FB-461C-8E67-834181ED0191}"/>
              </a:ext>
            </a:extLst>
          </p:cNvPr>
          <p:cNvSpPr>
            <a:spLocks noGrp="1"/>
          </p:cNvSpPr>
          <p:nvPr>
            <p:ph idx="1"/>
          </p:nvPr>
        </p:nvSpPr>
        <p:spPr>
          <a:xfrm>
            <a:off x="874334" y="1451241"/>
            <a:ext cx="9605172" cy="4805963"/>
          </a:xfrm>
        </p:spPr>
        <p:txBody>
          <a:bodyPr>
            <a:normAutofit/>
          </a:bodyPr>
          <a:lstStyle/>
          <a:p>
            <a:pPr marL="0" lvl="0" indent="0" eaLnBrk="0" fontAlgn="base" hangingPunct="0">
              <a:spcBef>
                <a:spcPct val="0"/>
              </a:spcBef>
              <a:spcAft>
                <a:spcPct val="0"/>
              </a:spcAft>
              <a:buNone/>
            </a:pPr>
            <a:r>
              <a:rPr lang="nl-NL" sz="2400" b="0" i="0">
                <a:solidFill>
                  <a:srgbClr val="202122"/>
                </a:solidFill>
                <a:effectLst/>
                <a:latin typeface="Arial" panose="020B0604020202020204" pitchFamily="34" charset="0"/>
              </a:rPr>
              <a:t>De </a:t>
            </a:r>
            <a:r>
              <a:rPr lang="nl-NL" sz="2400" b="1" i="0">
                <a:solidFill>
                  <a:srgbClr val="202122"/>
                </a:solidFill>
                <a:effectLst/>
                <a:latin typeface="Arial" panose="020B0604020202020204" pitchFamily="34" charset="0"/>
              </a:rPr>
              <a:t>relatieve luchtvochtigheid</a:t>
            </a:r>
            <a:r>
              <a:rPr lang="nl-NL" sz="2400" b="0" i="0">
                <a:solidFill>
                  <a:srgbClr val="202122"/>
                </a:solidFill>
                <a:effectLst/>
                <a:latin typeface="Arial" panose="020B0604020202020204" pitchFamily="34" charset="0"/>
              </a:rPr>
              <a:t>, in procenten, geeft aan hoeveel waterdamp zich </a:t>
            </a:r>
            <a:r>
              <a:rPr lang="nl-NL" sz="2400">
                <a:solidFill>
                  <a:srgbClr val="202122"/>
                </a:solidFill>
                <a:latin typeface="Arial" panose="020B0604020202020204" pitchFamily="34" charset="0"/>
              </a:rPr>
              <a:t>in de lucht </a:t>
            </a:r>
            <a:r>
              <a:rPr lang="nl-NL" sz="2400" b="0" i="0">
                <a:solidFill>
                  <a:srgbClr val="202122"/>
                </a:solidFill>
                <a:effectLst/>
                <a:latin typeface="Arial" panose="020B0604020202020204" pitchFamily="34" charset="0"/>
              </a:rPr>
              <a:t>bevindt ten opzichte van de maximale hoeveelheid waterdamp.</a:t>
            </a:r>
            <a:endParaRPr lang="nl-NL" sz="2400"/>
          </a:p>
        </p:txBody>
      </p:sp>
      <p:sp>
        <p:nvSpPr>
          <p:cNvPr id="2" name="Titel 1">
            <a:extLst>
              <a:ext uri="{FF2B5EF4-FFF2-40B4-BE49-F238E27FC236}">
                <a16:creationId xmlns:a16="http://schemas.microsoft.com/office/drawing/2014/main" id="{2764A782-EE98-46AD-B4B1-16BBB07FC3E7}"/>
              </a:ext>
            </a:extLst>
          </p:cNvPr>
          <p:cNvSpPr>
            <a:spLocks noGrp="1"/>
          </p:cNvSpPr>
          <p:nvPr>
            <p:ph type="title"/>
          </p:nvPr>
        </p:nvSpPr>
        <p:spPr/>
        <p:txBody>
          <a:bodyPr/>
          <a:lstStyle/>
          <a:p>
            <a:r>
              <a:rPr lang="nl-NL"/>
              <a:t>Relatieve luchtvochtigheid</a:t>
            </a:r>
          </a:p>
        </p:txBody>
      </p:sp>
      <p:sp>
        <p:nvSpPr>
          <p:cNvPr id="5" name="AutoShape 3" descr="{\displaystyle \left(\phi \right)}">
            <a:extLst>
              <a:ext uri="{FF2B5EF4-FFF2-40B4-BE49-F238E27FC236}">
                <a16:creationId xmlns:a16="http://schemas.microsoft.com/office/drawing/2014/main" id="{52EC0E68-DF35-4772-8104-4933AEAD6D48}"/>
              </a:ext>
            </a:extLst>
          </p:cNvPr>
          <p:cNvSpPr>
            <a:spLocks noChangeAspect="1" noChangeArrowheads="1"/>
          </p:cNvSpPr>
          <p:nvPr/>
        </p:nvSpPr>
        <p:spPr bwMode="auto">
          <a:xfrm>
            <a:off x="1754188" y="-495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4" descr="{\displaystyle \left({e_{w}}\right)}">
            <a:extLst>
              <a:ext uri="{FF2B5EF4-FFF2-40B4-BE49-F238E27FC236}">
                <a16:creationId xmlns:a16="http://schemas.microsoft.com/office/drawing/2014/main" id="{13CC7108-F092-47FB-A1E4-65AA347E652A}"/>
              </a:ext>
            </a:extLst>
          </p:cNvPr>
          <p:cNvSpPr>
            <a:spLocks noChangeAspect="1" noChangeArrowheads="1"/>
          </p:cNvSpPr>
          <p:nvPr/>
        </p:nvSpPr>
        <p:spPr bwMode="auto">
          <a:xfrm>
            <a:off x="8924925" y="-495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5" descr="{\displaystyle \left({{e^{*}}_{w}}\right)}">
            <a:extLst>
              <a:ext uri="{FF2B5EF4-FFF2-40B4-BE49-F238E27FC236}">
                <a16:creationId xmlns:a16="http://schemas.microsoft.com/office/drawing/2014/main" id="{EF965F18-EEE2-4E46-AD5B-3C87929090B5}"/>
              </a:ext>
            </a:extLst>
          </p:cNvPr>
          <p:cNvSpPr>
            <a:spLocks noChangeAspect="1" noChangeArrowheads="1"/>
          </p:cNvSpPr>
          <p:nvPr/>
        </p:nvSpPr>
        <p:spPr bwMode="auto">
          <a:xfrm>
            <a:off x="12399963" y="-495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AutoShape 6" descr="{\displaystyle \phi ={{e_{w}} \over {{e^{*}}_{w}}}\times 100\%}">
            <a:extLst>
              <a:ext uri="{FF2B5EF4-FFF2-40B4-BE49-F238E27FC236}">
                <a16:creationId xmlns:a16="http://schemas.microsoft.com/office/drawing/2014/main" id="{FF28420E-F558-4363-AE11-24FFB287A663}"/>
              </a:ext>
            </a:extLst>
          </p:cNvPr>
          <p:cNvSpPr>
            <a:spLocks noChangeAspect="1" noChangeArrowheads="1"/>
          </p:cNvSpPr>
          <p:nvPr/>
        </p:nvSpPr>
        <p:spPr bwMode="auto">
          <a:xfrm>
            <a:off x="196850" y="-523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 name="AutoShape 8" descr="{\displaystyle \left(\phi \right)}">
            <a:extLst>
              <a:ext uri="{FF2B5EF4-FFF2-40B4-BE49-F238E27FC236}">
                <a16:creationId xmlns:a16="http://schemas.microsoft.com/office/drawing/2014/main" id="{D935DEBD-C470-448D-8BD8-806BD798E93B}"/>
              </a:ext>
            </a:extLst>
          </p:cNvPr>
          <p:cNvSpPr>
            <a:spLocks noChangeAspect="1" noChangeArrowheads="1"/>
          </p:cNvSpPr>
          <p:nvPr/>
        </p:nvSpPr>
        <p:spPr bwMode="auto">
          <a:xfrm>
            <a:off x="1719263" y="184380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 name="AutoShape 9" descr="{\displaystyle \left({e_{w}}\right)}">
            <a:extLst>
              <a:ext uri="{FF2B5EF4-FFF2-40B4-BE49-F238E27FC236}">
                <a16:creationId xmlns:a16="http://schemas.microsoft.com/office/drawing/2014/main" id="{45803AA5-F09E-436F-B5FA-F59C0E840AA0}"/>
              </a:ext>
            </a:extLst>
          </p:cNvPr>
          <p:cNvSpPr>
            <a:spLocks noChangeAspect="1" noChangeArrowheads="1"/>
          </p:cNvSpPr>
          <p:nvPr/>
        </p:nvSpPr>
        <p:spPr bwMode="auto">
          <a:xfrm>
            <a:off x="8890000" y="184380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 name="AutoShape 10" descr="{\displaystyle \left({{e^{*}}_{w}}\right)}">
            <a:extLst>
              <a:ext uri="{FF2B5EF4-FFF2-40B4-BE49-F238E27FC236}">
                <a16:creationId xmlns:a16="http://schemas.microsoft.com/office/drawing/2014/main" id="{CA79CEAB-F3C3-4196-86AA-ED7FC89FA29C}"/>
              </a:ext>
            </a:extLst>
          </p:cNvPr>
          <p:cNvSpPr>
            <a:spLocks noChangeAspect="1" noChangeArrowheads="1"/>
          </p:cNvSpPr>
          <p:nvPr/>
        </p:nvSpPr>
        <p:spPr bwMode="auto">
          <a:xfrm>
            <a:off x="12365038" y="184380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893087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5E65FC-F285-4DFF-9B9E-97ABBCF70177}"/>
              </a:ext>
            </a:extLst>
          </p:cNvPr>
          <p:cNvSpPr>
            <a:spLocks noGrp="1"/>
          </p:cNvSpPr>
          <p:nvPr>
            <p:ph type="title"/>
          </p:nvPr>
        </p:nvSpPr>
        <p:spPr>
          <a:xfrm>
            <a:off x="942668" y="199206"/>
            <a:ext cx="10515600" cy="1325563"/>
          </a:xfrm>
        </p:spPr>
        <p:txBody>
          <a:bodyPr/>
          <a:lstStyle/>
          <a:p>
            <a:r>
              <a:rPr lang="nl-NL"/>
              <a:t>Rekenen met regen</a:t>
            </a:r>
          </a:p>
        </p:txBody>
      </p:sp>
      <p:sp>
        <p:nvSpPr>
          <p:cNvPr id="3" name="Tijdelijke aanduiding voor inhoud 2">
            <a:extLst>
              <a:ext uri="{FF2B5EF4-FFF2-40B4-BE49-F238E27FC236}">
                <a16:creationId xmlns:a16="http://schemas.microsoft.com/office/drawing/2014/main" id="{42D42524-2955-4D95-9DB5-E9EABEF92C39}"/>
              </a:ext>
            </a:extLst>
          </p:cNvPr>
          <p:cNvSpPr>
            <a:spLocks noGrp="1"/>
          </p:cNvSpPr>
          <p:nvPr>
            <p:ph idx="1"/>
          </p:nvPr>
        </p:nvSpPr>
        <p:spPr>
          <a:xfrm>
            <a:off x="983515" y="1226248"/>
            <a:ext cx="9226987" cy="4929411"/>
          </a:xfrm>
        </p:spPr>
        <p:txBody>
          <a:bodyPr vert="horz" lIns="91440" tIns="45720" rIns="91440" bIns="45720" rtlCol="0" anchor="t">
            <a:normAutofit/>
          </a:bodyPr>
          <a:lstStyle/>
          <a:p>
            <a:r>
              <a:rPr lang="nl-NL" dirty="0"/>
              <a:t>Een gemiddelde regendruppel is </a:t>
            </a:r>
            <a:r>
              <a:rPr lang="nl-NL" b="1" dirty="0"/>
              <a:t>0,05 ml = 0,05 cm3</a:t>
            </a:r>
            <a:endParaRPr lang="nl-NL" dirty="0">
              <a:cs typeface="Calibri"/>
            </a:endParaRPr>
          </a:p>
          <a:p>
            <a:r>
              <a:rPr lang="nl-NL" dirty="0"/>
              <a:t>Twintig druppels regen is dus </a:t>
            </a:r>
            <a:r>
              <a:rPr lang="nl-NL" b="1" dirty="0"/>
              <a:t>1 ml </a:t>
            </a:r>
            <a:r>
              <a:rPr lang="nl-NL" dirty="0"/>
              <a:t>regen</a:t>
            </a:r>
          </a:p>
          <a:p>
            <a:endParaRPr lang="nl-NL" dirty="0">
              <a:cs typeface="Calibri"/>
            </a:endParaRPr>
          </a:p>
          <a:p>
            <a:r>
              <a:rPr lang="nl-NL" dirty="0"/>
              <a:t>Eén millimeter regen komt overeen met één liter water op een oppervlakte van één vierkante meter.</a:t>
            </a:r>
            <a:endParaRPr lang="nl-NL" dirty="0">
              <a:cs typeface="Calibri" panose="020F0502020204030204"/>
            </a:endParaRPr>
          </a:p>
          <a:p>
            <a:r>
              <a:rPr lang="nl-NL" dirty="0"/>
              <a:t>Gemiddeld valt er in Nederland </a:t>
            </a:r>
            <a:r>
              <a:rPr lang="nl-NL" b="1" dirty="0"/>
              <a:t>800 mm </a:t>
            </a:r>
            <a:r>
              <a:rPr lang="nl-NL" dirty="0"/>
              <a:t>regen per jaar. Dus </a:t>
            </a:r>
            <a:r>
              <a:rPr lang="nl-NL" b="1" dirty="0"/>
              <a:t>800 liter </a:t>
            </a:r>
            <a:r>
              <a:rPr lang="nl-NL" b="1"/>
              <a:t>per …</a:t>
            </a:r>
            <a:endParaRPr lang="nl-NL" b="1" dirty="0">
              <a:cs typeface="Calibri"/>
            </a:endParaRPr>
          </a:p>
          <a:p>
            <a:endParaRPr lang="nl-NL" dirty="0">
              <a:cs typeface="Calibri"/>
            </a:endParaRPr>
          </a:p>
        </p:txBody>
      </p:sp>
    </p:spTree>
    <p:extLst>
      <p:ext uri="{BB962C8B-B14F-4D97-AF65-F5344CB8AC3E}">
        <p14:creationId xmlns:p14="http://schemas.microsoft.com/office/powerpoint/2010/main" val="3881842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De ideale bodem</a:t>
            </a:r>
          </a:p>
        </p:txBody>
      </p:sp>
      <p:pic>
        <p:nvPicPr>
          <p:cNvPr id="1026" name="Picture 2" descr="http://library.wur.nl/WebQuery/file/lom/lorenet/images/fl332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208" y="1812089"/>
            <a:ext cx="4646636" cy="3141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794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l="772" t="10872" r="7371" b="5326"/>
          <a:stretch/>
        </p:blipFill>
        <p:spPr>
          <a:xfrm>
            <a:off x="-1" y="0"/>
            <a:ext cx="13370217" cy="6858000"/>
          </a:xfrm>
          <a:prstGeom prst="rect">
            <a:avLst/>
          </a:prstGeom>
        </p:spPr>
      </p:pic>
      <p:sp>
        <p:nvSpPr>
          <p:cNvPr id="2" name="Titel 1"/>
          <p:cNvSpPr>
            <a:spLocks noGrp="1"/>
          </p:cNvSpPr>
          <p:nvPr>
            <p:ph type="title"/>
          </p:nvPr>
        </p:nvSpPr>
        <p:spPr/>
        <p:txBody>
          <a:bodyPr/>
          <a:lstStyle/>
          <a:p>
            <a:r>
              <a:rPr lang="nl-NL">
                <a:solidFill>
                  <a:schemeClr val="bg1"/>
                </a:solidFill>
              </a:rPr>
              <a:t>Organische bestanddelen</a:t>
            </a:r>
          </a:p>
        </p:txBody>
      </p:sp>
      <p:sp>
        <p:nvSpPr>
          <p:cNvPr id="3" name="Tijdelijke aanduiding voor inhoud 2"/>
          <p:cNvSpPr>
            <a:spLocks noGrp="1"/>
          </p:cNvSpPr>
          <p:nvPr>
            <p:ph idx="1"/>
          </p:nvPr>
        </p:nvSpPr>
        <p:spPr/>
        <p:txBody>
          <a:bodyPr>
            <a:normAutofit/>
          </a:bodyPr>
          <a:lstStyle/>
          <a:p>
            <a:r>
              <a:rPr lang="nl-NL">
                <a:solidFill>
                  <a:schemeClr val="bg1"/>
                </a:solidFill>
              </a:rPr>
              <a:t>De organische bestanddelen: dit zijn levende of dode organismen uit de bodem. De organische bestanddelen worden in vier categorieën onderverdeeld: </a:t>
            </a:r>
          </a:p>
          <a:p>
            <a:r>
              <a:rPr lang="nl-NL">
                <a:solidFill>
                  <a:schemeClr val="bg1"/>
                </a:solidFill>
              </a:rPr>
              <a:t>levende planten, dieren en micro-organismen (schimmels, bacteriën)</a:t>
            </a:r>
          </a:p>
          <a:p>
            <a:r>
              <a:rPr lang="nl-NL">
                <a:solidFill>
                  <a:schemeClr val="bg1"/>
                </a:solidFill>
              </a:rPr>
              <a:t>dierlijke uitwerpselen en net afgestorven planten en dieren</a:t>
            </a:r>
          </a:p>
          <a:p>
            <a:r>
              <a:rPr lang="nl-NL">
                <a:solidFill>
                  <a:schemeClr val="bg1"/>
                </a:solidFill>
              </a:rPr>
              <a:t>dode dieren en planten die in afbraak zijn</a:t>
            </a:r>
          </a:p>
          <a:p>
            <a:r>
              <a:rPr lang="nl-NL">
                <a:solidFill>
                  <a:schemeClr val="bg1"/>
                </a:solidFill>
              </a:rPr>
              <a:t>humus (laatste afbraakstadium van planten die rijk zijn aan koolstof). </a:t>
            </a:r>
          </a:p>
        </p:txBody>
      </p:sp>
    </p:spTree>
    <p:extLst>
      <p:ext uri="{BB962C8B-B14F-4D97-AF65-F5344CB8AC3E}">
        <p14:creationId xmlns:p14="http://schemas.microsoft.com/office/powerpoint/2010/main" val="291937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Organische stof</a:t>
            </a:r>
          </a:p>
        </p:txBody>
      </p:sp>
      <p:sp>
        <p:nvSpPr>
          <p:cNvPr id="3" name="Tijdelijke aanduiding voor inhoud 2"/>
          <p:cNvSpPr>
            <a:spLocks noGrp="1"/>
          </p:cNvSpPr>
          <p:nvPr>
            <p:ph idx="1"/>
          </p:nvPr>
        </p:nvSpPr>
        <p:spPr>
          <a:xfrm>
            <a:off x="949120" y="1715883"/>
            <a:ext cx="10871405" cy="4413454"/>
          </a:xfrm>
        </p:spPr>
        <p:txBody>
          <a:bodyPr>
            <a:normAutofit/>
          </a:bodyPr>
          <a:lstStyle/>
          <a:p>
            <a:r>
              <a:rPr lang="nl-NL" b="1" i="1"/>
              <a:t>Organisch materiaal </a:t>
            </a:r>
            <a:r>
              <a:rPr lang="nl-NL"/>
              <a:t>wordt in de bodem door micro-organismen afgebroken. </a:t>
            </a:r>
          </a:p>
          <a:p>
            <a:r>
              <a:rPr lang="nl-NL"/>
              <a:t>Wanneer het vers organisch materiaal zodanig is afgebroken dat het niet langer herkenbaar is, spreken we van </a:t>
            </a:r>
            <a:r>
              <a:rPr lang="nl-NL" b="1" i="1"/>
              <a:t>organische stof</a:t>
            </a:r>
            <a:r>
              <a:rPr lang="nl-NL" i="1"/>
              <a:t> </a:t>
            </a:r>
            <a:r>
              <a:rPr lang="nl-NL"/>
              <a:t>in de bodem. </a:t>
            </a:r>
          </a:p>
          <a:p>
            <a:r>
              <a:rPr lang="nl-NL"/>
              <a:t>Organische stof is een complex mengsel van koolstof houdende verbindingen en bestaat gemiddeld voor 58% uit koolstof. Dit cijfer kan variëren en is onder meer afhankelijk van de leeftijd van de organische stof in de bodem.</a:t>
            </a:r>
          </a:p>
        </p:txBody>
      </p:sp>
    </p:spTree>
    <p:extLst>
      <p:ext uri="{BB962C8B-B14F-4D97-AF65-F5344CB8AC3E}">
        <p14:creationId xmlns:p14="http://schemas.microsoft.com/office/powerpoint/2010/main" val="491253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a:t>Minerale delen: Korrelgrootte in mm</a:t>
            </a:r>
            <a:endParaRPr lang="nl-NL" sz="3600">
              <a:cs typeface="Calibri Light"/>
            </a:endParaRPr>
          </a:p>
        </p:txBody>
      </p:sp>
      <p:pic>
        <p:nvPicPr>
          <p:cNvPr id="14338" name="Picture 2" descr="www.nutrinorm.n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807" y="1760579"/>
            <a:ext cx="7079415" cy="4042419"/>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3927892" y="5479833"/>
            <a:ext cx="7876674" cy="646331"/>
          </a:xfrm>
          <a:prstGeom prst="rect">
            <a:avLst/>
          </a:prstGeom>
          <a:noFill/>
        </p:spPr>
        <p:txBody>
          <a:bodyPr wrap="square" rtlCol="0">
            <a:spAutoFit/>
          </a:bodyPr>
          <a:lstStyle/>
          <a:p>
            <a:r>
              <a:rPr lang="nl-NL" sz="3600"/>
              <a:t>Grind	     </a:t>
            </a:r>
            <a:r>
              <a:rPr lang="nl-NL" sz="2800"/>
              <a:t>zand	  </a:t>
            </a:r>
            <a:r>
              <a:rPr lang="nl-NL" sz="2400" err="1"/>
              <a:t>silt</a:t>
            </a:r>
            <a:r>
              <a:rPr lang="nl-NL" sz="3600"/>
              <a:t>	    </a:t>
            </a:r>
            <a:r>
              <a:rPr lang="nl-NL" sz="2000"/>
              <a:t>klei</a:t>
            </a:r>
            <a:endParaRPr lang="nl-NL" sz="3600"/>
          </a:p>
        </p:txBody>
      </p:sp>
    </p:spTree>
    <p:extLst>
      <p:ext uri="{BB962C8B-B14F-4D97-AF65-F5344CB8AC3E}">
        <p14:creationId xmlns:p14="http://schemas.microsoft.com/office/powerpoint/2010/main" val="2843303098"/>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B2397C-196E-44BE-9D15-1909B3D28B89}">
  <ds:schemaRefs>
    <ds:schemaRef ds:uri="2c4f0c93-2979-4f27-aab2-70de95932352"/>
    <ds:schemaRef ds:uri="c6f82ce1-f6df-49a5-8b49-cf8409a27aa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22128FB-CB77-4997-84E0-704A8500313C}">
  <ds:schemaRefs>
    <ds:schemaRef ds:uri="http://schemas.microsoft.com/sharepoint/v3/contenttype/forms"/>
  </ds:schemaRefs>
</ds:datastoreItem>
</file>

<file path=customXml/itemProps3.xml><?xml version="1.0" encoding="utf-8"?>
<ds:datastoreItem xmlns:ds="http://schemas.openxmlformats.org/officeDocument/2006/customXml" ds:itemID="{F8EC8820-71F4-4E3D-97EB-F9896E77A8D1}">
  <ds:schemaRefs>
    <ds:schemaRef ds:uri="2c4f0c93-2979-4f27-aab2-70de95932352"/>
    <ds:schemaRef ds:uri="c6f82ce1-f6df-49a5-8b49-cf8409a27a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TotalTime>
  <Words>1546</Words>
  <Application>Microsoft Office PowerPoint</Application>
  <PresentationFormat>Breedbeeld</PresentationFormat>
  <Paragraphs>162</Paragraphs>
  <Slides>28</Slides>
  <Notes>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28</vt:i4>
      </vt:variant>
    </vt:vector>
  </HeadingPairs>
  <TitlesOfParts>
    <vt:vector size="32" baseType="lpstr">
      <vt:lpstr>Arial</vt:lpstr>
      <vt:lpstr>Calibri</vt:lpstr>
      <vt:lpstr>Calibri Light</vt:lpstr>
      <vt:lpstr>1_Kantoorthema</vt:lpstr>
      <vt:lpstr>Water en energie</vt:lpstr>
      <vt:lpstr>Principes bij neerslag</vt:lpstr>
      <vt:lpstr>PowerPoint-presentatie</vt:lpstr>
      <vt:lpstr>Relatieve luchtvochtigheid</vt:lpstr>
      <vt:lpstr>Rekenen met regen</vt:lpstr>
      <vt:lpstr>De ideale bodem</vt:lpstr>
      <vt:lpstr>Organische bestanddelen</vt:lpstr>
      <vt:lpstr>Organische stof</vt:lpstr>
      <vt:lpstr>Minerale delen: Korrelgrootte in mm</vt:lpstr>
      <vt:lpstr>Water doorlaatbaarheid</vt:lpstr>
      <vt:lpstr>Carbon-farming</vt:lpstr>
      <vt:lpstr>Opgaven voor water in relatie tot bodem </vt:lpstr>
      <vt:lpstr>Relatie met andere opgave</vt:lpstr>
      <vt:lpstr>Hitte-eiland effect</vt:lpstr>
      <vt:lpstr>Water</vt:lpstr>
      <vt:lpstr>Klimaatakkoord</vt:lpstr>
      <vt:lpstr>Energie en ruimtevraag</vt:lpstr>
      <vt:lpstr>Energieverbruik heel Nederland </vt:lpstr>
      <vt:lpstr>Energie uit wind</vt:lpstr>
      <vt:lpstr>Energie uit water</vt:lpstr>
      <vt:lpstr>Zonne-energie </vt:lpstr>
      <vt:lpstr>Opbrengst zonnepanelen berekenen</vt:lpstr>
      <vt:lpstr>Deltaplan Ruimtelijke Adaptatie</vt:lpstr>
      <vt:lpstr>PowerPoint-presentatie</vt:lpstr>
      <vt:lpstr>PowerPoint-presentatie</vt:lpstr>
      <vt:lpstr>Regionale Energie Strategie</vt:lpstr>
      <vt:lpstr>Ruimtelijke principes</vt:lpstr>
      <vt:lpstr>Ladders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Stijn Weijermars</cp:lastModifiedBy>
  <cp:revision>2</cp:revision>
  <dcterms:created xsi:type="dcterms:W3CDTF">2022-04-18T20:43:08Z</dcterms:created>
  <dcterms:modified xsi:type="dcterms:W3CDTF">2023-06-20T07:54:16Z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